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E3CB-1D66-49CC-AA0B-0937033769D7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853-FCB6-47C9-BA98-813F9A4DB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14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E3CB-1D66-49CC-AA0B-0937033769D7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853-FCB6-47C9-BA98-813F9A4DB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7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E3CB-1D66-49CC-AA0B-0937033769D7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853-FCB6-47C9-BA98-813F9A4DB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72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E3CB-1D66-49CC-AA0B-0937033769D7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853-FCB6-47C9-BA98-813F9A4DB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E3CB-1D66-49CC-AA0B-0937033769D7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853-FCB6-47C9-BA98-813F9A4DB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49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E3CB-1D66-49CC-AA0B-0937033769D7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853-FCB6-47C9-BA98-813F9A4DB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32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E3CB-1D66-49CC-AA0B-0937033769D7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853-FCB6-47C9-BA98-813F9A4DB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3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E3CB-1D66-49CC-AA0B-0937033769D7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853-FCB6-47C9-BA98-813F9A4DB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40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E3CB-1D66-49CC-AA0B-0937033769D7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853-FCB6-47C9-BA98-813F9A4DB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2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E3CB-1D66-49CC-AA0B-0937033769D7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853-FCB6-47C9-BA98-813F9A4DB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E3CB-1D66-49CC-AA0B-0937033769D7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853-FCB6-47C9-BA98-813F9A4DB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18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8E3CB-1D66-49CC-AA0B-0937033769D7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97853-FCB6-47C9-BA98-813F9A4DB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7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eachhandwriting.co.uk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specialeducationalneeds-sen-cognition-and-learning/sen-specific-learning-difficulties/sen-dyslexia-support" TargetMode="External"/><Relationship Id="rId3" Type="http://schemas.openxmlformats.org/officeDocument/2006/relationships/hyperlink" Target="https://www.phonicsplay.co.uk/" TargetMode="External"/><Relationship Id="rId7" Type="http://schemas.openxmlformats.org/officeDocument/2006/relationships/hyperlink" Target="https://keystagefun.co.uk/" TargetMode="External"/><Relationship Id="rId2" Type="http://schemas.openxmlformats.org/officeDocument/2006/relationships/hyperlink" Target="https://www.bbc.co.uk/programmes/b006sf18/cli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zzlemaker.discoveryeducation.com/WordSearchSetupForm.asp" TargetMode="External"/><Relationship Id="rId5" Type="http://schemas.openxmlformats.org/officeDocument/2006/relationships/hyperlink" Target="http://www.familylearning.org.uk/phonics_games.html" TargetMode="External"/><Relationship Id="rId4" Type="http://schemas.openxmlformats.org/officeDocument/2006/relationships/hyperlink" Target="https://www.ictgames.com/mobilePage/literacy.html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afiGBrFkR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arringtonstoke.co.u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omic Sans MS" panose="030F0702030302020204" pitchFamily="66" charset="0"/>
              </a:rPr>
              <a:t>Dyslexia Parent Coffee Afternoon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With Dawn Brockett, Specialist teacher from </a:t>
            </a:r>
            <a:r>
              <a:rPr lang="en-GB" sz="3600" dirty="0" err="1" smtClean="0">
                <a:latin typeface="Comic Sans MS" panose="030F0702030302020204" pitchFamily="66" charset="0"/>
              </a:rPr>
              <a:t>Orrets</a:t>
            </a:r>
            <a:r>
              <a:rPr lang="en-GB" sz="3600" dirty="0" smtClean="0">
                <a:latin typeface="Comic Sans MS" panose="030F0702030302020204" pitchFamily="66" charset="0"/>
              </a:rPr>
              <a:t> Meadow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0" y="322263"/>
            <a:ext cx="16002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799" y="4736431"/>
            <a:ext cx="5196401" cy="200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86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86" t="13652" r="12981" b="11991"/>
          <a:stretch/>
        </p:blipFill>
        <p:spPr>
          <a:xfrm>
            <a:off x="126609" y="72903"/>
            <a:ext cx="11704320" cy="666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2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https://www.teachhandwriting.co.uk/index.html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770" t="13975" r="8618" b="16371"/>
          <a:stretch/>
        </p:blipFill>
        <p:spPr>
          <a:xfrm>
            <a:off x="426718" y="1690687"/>
            <a:ext cx="10461676" cy="489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5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75" t="15002" r="8830" b="4998"/>
          <a:stretch/>
        </p:blipFill>
        <p:spPr>
          <a:xfrm>
            <a:off x="352863" y="157212"/>
            <a:ext cx="11744202" cy="6426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045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Key Message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4905"/>
            <a:ext cx="10515600" cy="474205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600" dirty="0" smtClean="0">
                <a:latin typeface="Comic Sans MS" panose="030F0702030302020204" pitchFamily="66" charset="0"/>
              </a:rPr>
              <a:t>With the right support, encouragement and praise, your child can and will achieve in education. Skills, knowledge and abilities are not fixed- our brains have the capacity to learn and change all the time.</a:t>
            </a:r>
            <a:endParaRPr lang="en-GB" sz="16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600" u="sng" dirty="0" smtClean="0">
                <a:latin typeface="Comic Sans MS" panose="030F0702030302020204" pitchFamily="66" charset="0"/>
              </a:rPr>
              <a:t>TOP TIPS:</a:t>
            </a:r>
          </a:p>
          <a:p>
            <a:pPr>
              <a:lnSpc>
                <a:spcPct val="120000"/>
              </a:lnSpc>
            </a:pPr>
            <a:r>
              <a:rPr lang="en-GB" sz="1600" dirty="0" smtClean="0">
                <a:latin typeface="Comic Sans MS" panose="030F0702030302020204" pitchFamily="66" charset="0"/>
              </a:rPr>
              <a:t> Be patient. Wait for a response after a question, they need time to process and think- count to 5 before prompting them.</a:t>
            </a:r>
          </a:p>
          <a:p>
            <a:pPr>
              <a:lnSpc>
                <a:spcPct val="120000"/>
              </a:lnSpc>
            </a:pPr>
            <a:r>
              <a:rPr lang="en-GB" sz="1600" dirty="0" smtClean="0">
                <a:latin typeface="Comic Sans MS" panose="030F0702030302020204" pitchFamily="66" charset="0"/>
              </a:rPr>
              <a:t> If they are becoming frustrated- stop. Think of ways to reduce difficulties, talk to teachers and reassure your child.</a:t>
            </a:r>
          </a:p>
          <a:p>
            <a:pPr>
              <a:lnSpc>
                <a:spcPct val="120000"/>
              </a:lnSpc>
            </a:pPr>
            <a:r>
              <a:rPr lang="en-GB" sz="1600" dirty="0" smtClean="0">
                <a:latin typeface="Comic Sans MS" panose="030F0702030302020204" pitchFamily="66" charset="0"/>
              </a:rPr>
              <a:t>Give praise for effort and learning often. “I like the way you tried to you use sounds to help you!”, “Well done, I can see you have made a diagram to help you.”</a:t>
            </a:r>
          </a:p>
          <a:p>
            <a:pPr>
              <a:lnSpc>
                <a:spcPct val="120000"/>
              </a:lnSpc>
            </a:pPr>
            <a:r>
              <a:rPr lang="en-GB" sz="1600" dirty="0" smtClean="0">
                <a:latin typeface="Comic Sans MS" panose="030F0702030302020204" pitchFamily="66" charset="0"/>
              </a:rPr>
              <a:t>Break down what you say into more simple language.</a:t>
            </a:r>
          </a:p>
          <a:p>
            <a:pPr>
              <a:lnSpc>
                <a:spcPct val="120000"/>
              </a:lnSpc>
            </a:pPr>
            <a:r>
              <a:rPr lang="en-GB" sz="1600" dirty="0" smtClean="0">
                <a:latin typeface="Comic Sans MS" panose="030F0702030302020204" pitchFamily="66" charset="0"/>
              </a:rPr>
              <a:t>Give them cues: “Three things to remember…” and be prepared to repeat yourself (Try to think of things from their perspective before you react)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739" y="220101"/>
            <a:ext cx="1597110" cy="121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02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Useful Websites and Resources.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17" y="1518145"/>
            <a:ext cx="10515600" cy="5196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BBC-</a:t>
            </a:r>
            <a:r>
              <a:rPr lang="en-GB" dirty="0" smtClean="0">
                <a:hlinkClick r:id="rId2"/>
              </a:rPr>
              <a:t>https://www.bbc.co.uk/programmes/b006sf18/clips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Phonics Play- </a:t>
            </a:r>
            <a:r>
              <a:rPr lang="en-GB" dirty="0" smtClean="0">
                <a:hlinkClick r:id="rId3"/>
              </a:rPr>
              <a:t>https://www.phonicsplay.co.uk/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Ictgames</a:t>
            </a:r>
            <a:r>
              <a:rPr lang="en-GB" dirty="0" smtClean="0"/>
              <a:t>- </a:t>
            </a:r>
            <a:r>
              <a:rPr lang="en-GB" dirty="0" smtClean="0">
                <a:hlinkClick r:id="rId4"/>
              </a:rPr>
              <a:t>https://www.ictgames.com/mobilePage/literacy.html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Family Learning- </a:t>
            </a:r>
            <a:r>
              <a:rPr lang="en-GB" dirty="0" smtClean="0">
                <a:hlinkClick r:id="rId5"/>
              </a:rPr>
              <a:t>http://www.familylearning.org.uk/phonics_games.html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Wordsearch</a:t>
            </a:r>
            <a:r>
              <a:rPr lang="en-GB" dirty="0" smtClean="0"/>
              <a:t> maker- </a:t>
            </a:r>
            <a:r>
              <a:rPr lang="en-GB" dirty="0" smtClean="0">
                <a:hlinkClick r:id="rId6"/>
              </a:rPr>
              <a:t>http://puzzlemaker.discoveryeducation.com/WordSearchSetupForm.asp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Apps to download- </a:t>
            </a:r>
            <a:r>
              <a:rPr lang="en-GB" dirty="0" smtClean="0">
                <a:hlinkClick r:id="rId7"/>
              </a:rPr>
              <a:t>https://keystagefun.co.uk/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Twinkl</a:t>
            </a:r>
            <a:r>
              <a:rPr lang="en-GB" dirty="0" smtClean="0"/>
              <a:t>- </a:t>
            </a:r>
            <a:r>
              <a:rPr lang="en-GB" dirty="0" smtClean="0">
                <a:hlinkClick r:id="rId8"/>
              </a:rPr>
              <a:t>https://www.twinkl.co.uk/resources/specialeducationalneeds-sen-cognition-and-learning/sen-specific-learning-difficulties/sen-dyslexia-support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9229" y="1518145"/>
            <a:ext cx="20097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6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Agenda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1. What is Dyslexia and what does it mean?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2. Reading and Writing: How to help my child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3. Homework Tips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4. Key Top Tips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5. Websites and resources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6. Questions and Answers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779" y="324168"/>
            <a:ext cx="2287172" cy="228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61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1. What is Dyslexia?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  <a:hlinkClick r:id="rId2"/>
              </a:rPr>
              <a:t>https://www.youtube.com/watch?v=zafiGBrFkRM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Definition: ‘</a:t>
            </a:r>
            <a:r>
              <a:rPr lang="en-GB" sz="3200" dirty="0" err="1" smtClean="0">
                <a:latin typeface="Comic Sans MS" panose="030F0702030302020204" pitchFamily="66" charset="0"/>
              </a:rPr>
              <a:t>dys</a:t>
            </a:r>
            <a:r>
              <a:rPr lang="en-GB" sz="3200" dirty="0" smtClean="0">
                <a:latin typeface="Comic Sans MS" panose="030F0702030302020204" pitchFamily="66" charset="0"/>
              </a:rPr>
              <a:t>’ means difficulty, ‘</a:t>
            </a:r>
            <a:r>
              <a:rPr lang="en-GB" sz="3200" dirty="0" err="1" smtClean="0">
                <a:latin typeface="Comic Sans MS" panose="030F0702030302020204" pitchFamily="66" charset="0"/>
              </a:rPr>
              <a:t>lexia</a:t>
            </a:r>
            <a:r>
              <a:rPr lang="en-GB" sz="3200" dirty="0" smtClean="0">
                <a:latin typeface="Comic Sans MS" panose="030F0702030302020204" pitchFamily="66" charset="0"/>
              </a:rPr>
              <a:t>’ means language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Dyslexia is a learning difference that primarily affects the skill involved in accurate and fluent word reading and spelling.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Characteristic features of dyslexia are difficulties in phonological awareness, verbal memory and verbal processing speed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Dyslexia occurs across a range of intellectual abilities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It is best thought of as a continuum, not a distinct category, and there are no clear cut off points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Co-occurring difficulties may be seen in aspects of language, motor coordination , mental calculation, concentration and personal organisation, but these themselves are not markers of dyslexia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A good indication of the severity and persistence of dyslexic difficulties can be gained by examining how the individual has responded to well-founded intervention.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SEE DYSLEXIA CHECKLIST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0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578" y="221907"/>
            <a:ext cx="10319222" cy="5806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9738" y="6027994"/>
            <a:ext cx="6288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Famous People with Dyslexia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4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2. </a:t>
            </a:r>
            <a:r>
              <a:rPr lang="en-GB" sz="4800" u="sng" dirty="0" smtClean="0">
                <a:latin typeface="Comic Sans MS" panose="030F0702030302020204" pitchFamily="66" charset="0"/>
              </a:rPr>
              <a:t>Reading and Writing: How to help my child.</a:t>
            </a:r>
            <a:endParaRPr lang="en-GB" sz="4800" u="sng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How we teach Reading in school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Children learn to read through exposure to books, enjoyment and phonics instruction.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Phonics is the structured, systematic teaching of sounds that we use to read and write words.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This takes place in school every day for 20 minutes in KS1 and for children in KS2 who still require Phonics. It includes a taught session, practise and includes songs, rhymes.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0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08" y="376653"/>
            <a:ext cx="10515600" cy="435133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There are six phases where children learn the skills needed for reading AND knowledge of the alphabet.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Children are expected to have a secure knowledge of phonics and the alphabet by the time they move in to Year 3. In years 2 to 6, children learn about comprehension and strategies for spelling/ grammar.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Not every child will have reached this stage by Year 3. Some children might be more fluent reading ‘Look and Say’ books.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00" y="3061116"/>
            <a:ext cx="4752975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156" y="3061116"/>
            <a:ext cx="3415884" cy="341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4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Glossary of Terms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-</a:t>
            </a:r>
            <a:r>
              <a:rPr lang="en-GB" dirty="0" smtClean="0"/>
              <a:t> </a:t>
            </a:r>
            <a:r>
              <a:rPr lang="en-GB" u="sng" dirty="0" smtClean="0"/>
              <a:t>Phonemes</a:t>
            </a:r>
            <a:r>
              <a:rPr lang="en-GB" dirty="0" smtClean="0"/>
              <a:t>: the smallest units of sound that are found within a word</a:t>
            </a:r>
          </a:p>
          <a:p>
            <a:pPr marL="0" indent="0">
              <a:buNone/>
            </a:pPr>
            <a:r>
              <a:rPr lang="en-GB" dirty="0"/>
              <a:t>-</a:t>
            </a:r>
            <a:r>
              <a:rPr lang="en-GB" dirty="0" smtClean="0"/>
              <a:t> </a:t>
            </a:r>
            <a:r>
              <a:rPr lang="en-GB" u="sng" dirty="0" smtClean="0"/>
              <a:t>Grapheme:</a:t>
            </a:r>
            <a:r>
              <a:rPr lang="en-GB" dirty="0" smtClean="0"/>
              <a:t> the spelling of the sound</a:t>
            </a:r>
          </a:p>
          <a:p>
            <a:pPr marL="0" indent="0">
              <a:buNone/>
            </a:pPr>
            <a:r>
              <a:rPr lang="en-GB" dirty="0" smtClean="0"/>
              <a:t>- </a:t>
            </a:r>
            <a:r>
              <a:rPr lang="en-GB" u="sng" dirty="0" smtClean="0"/>
              <a:t>Digraph</a:t>
            </a:r>
            <a:r>
              <a:rPr lang="en-GB" dirty="0" smtClean="0"/>
              <a:t>: two letters that make one sound when read</a:t>
            </a:r>
          </a:p>
          <a:p>
            <a:pPr marL="0" indent="0">
              <a:buNone/>
            </a:pPr>
            <a:r>
              <a:rPr lang="en-GB" dirty="0" smtClean="0"/>
              <a:t>- </a:t>
            </a:r>
            <a:r>
              <a:rPr lang="en-GB" u="sng" dirty="0" err="1" smtClean="0"/>
              <a:t>Trigraph</a:t>
            </a:r>
            <a:r>
              <a:rPr lang="en-GB" dirty="0" smtClean="0"/>
              <a:t>: three letters that make one sound</a:t>
            </a:r>
          </a:p>
          <a:p>
            <a:pPr marL="0" indent="0">
              <a:buNone/>
            </a:pPr>
            <a:r>
              <a:rPr lang="en-GB" dirty="0" smtClean="0"/>
              <a:t>- </a:t>
            </a:r>
            <a:r>
              <a:rPr lang="en-GB" u="sng" dirty="0" smtClean="0"/>
              <a:t>CVC</a:t>
            </a:r>
            <a:r>
              <a:rPr lang="en-GB" dirty="0" smtClean="0"/>
              <a:t>: stands for consonant, vowel, consonant</a:t>
            </a:r>
          </a:p>
          <a:p>
            <a:pPr marL="0" indent="0">
              <a:buNone/>
            </a:pPr>
            <a:r>
              <a:rPr lang="en-GB" dirty="0" smtClean="0"/>
              <a:t>-</a:t>
            </a:r>
            <a:r>
              <a:rPr lang="en-GB" u="sng" dirty="0" smtClean="0"/>
              <a:t>Segmenting</a:t>
            </a:r>
            <a:r>
              <a:rPr lang="en-GB" dirty="0" smtClean="0"/>
              <a:t>: breaking up a word into its sounds</a:t>
            </a:r>
          </a:p>
          <a:p>
            <a:pPr marL="0" indent="0">
              <a:buNone/>
            </a:pPr>
            <a:r>
              <a:rPr lang="en-GB" dirty="0" smtClean="0"/>
              <a:t>- </a:t>
            </a:r>
            <a:r>
              <a:rPr lang="en-GB" u="sng" dirty="0" smtClean="0"/>
              <a:t>Blending</a:t>
            </a:r>
            <a:r>
              <a:rPr lang="en-GB" dirty="0" smtClean="0"/>
              <a:t> : putting the sounds together to read a word</a:t>
            </a:r>
          </a:p>
          <a:p>
            <a:pPr marL="0" indent="0">
              <a:buNone/>
            </a:pPr>
            <a:r>
              <a:rPr lang="en-GB" dirty="0" smtClean="0"/>
              <a:t>- </a:t>
            </a:r>
            <a:r>
              <a:rPr lang="en-GB" u="sng" dirty="0" smtClean="0"/>
              <a:t>Tricky words</a:t>
            </a:r>
            <a:r>
              <a:rPr lang="en-GB" dirty="0" smtClean="0"/>
              <a:t>: words that cannot easily be decoded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3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Reading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i="1" dirty="0" smtClean="0">
                <a:latin typeface="Comic Sans MS" panose="030F0702030302020204" pitchFamily="66" charset="0"/>
              </a:rPr>
              <a:t>What can I do to help my child read?</a:t>
            </a:r>
          </a:p>
          <a:p>
            <a:r>
              <a:rPr lang="en-GB" sz="1800" dirty="0" smtClean="0">
                <a:latin typeface="Comic Sans MS" panose="030F0702030302020204" pitchFamily="66" charset="0"/>
              </a:rPr>
              <a:t> Share and enjoy books together- it is important to read to each other and discuss the books. Use of audio books.</a:t>
            </a:r>
          </a:p>
          <a:p>
            <a:r>
              <a:rPr lang="en-GB" sz="1800" dirty="0" smtClean="0">
                <a:latin typeface="Comic Sans MS" panose="030F0702030302020204" pitchFamily="66" charset="0"/>
              </a:rPr>
              <a:t> Sharing and learning songs/ rhymes.</a:t>
            </a:r>
          </a:p>
          <a:p>
            <a:r>
              <a:rPr lang="en-GB" sz="1800" dirty="0" smtClean="0">
                <a:latin typeface="Comic Sans MS" panose="030F0702030302020204" pitchFamily="66" charset="0"/>
              </a:rPr>
              <a:t>Appropriate books (Barrington Stokes) </a:t>
            </a:r>
            <a:r>
              <a:rPr lang="en-GB" sz="1800" dirty="0" smtClean="0">
                <a:latin typeface="Comic Sans MS" panose="030F0702030302020204" pitchFamily="66" charset="0"/>
                <a:hlinkClick r:id="rId2"/>
              </a:rPr>
              <a:t>https://www.barringtonstoke.co.uk/</a:t>
            </a:r>
            <a:endParaRPr lang="en-GB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mic Sans MS" panose="030F0702030302020204" pitchFamily="66" charset="0"/>
              </a:rPr>
              <a:t>   Games</a:t>
            </a:r>
            <a:r>
              <a:rPr lang="en-GB" sz="1800" dirty="0">
                <a:latin typeface="Comic Sans MS" panose="030F0702030302020204" pitchFamily="66" charset="0"/>
              </a:rPr>
              <a:t> </a:t>
            </a:r>
            <a:r>
              <a:rPr lang="en-GB" sz="1800" dirty="0" err="1" smtClean="0">
                <a:latin typeface="Comic Sans MS" panose="030F0702030302020204" pitchFamily="66" charset="0"/>
              </a:rPr>
              <a:t>eg</a:t>
            </a:r>
            <a:r>
              <a:rPr lang="en-GB" sz="1800" dirty="0">
                <a:latin typeface="Comic Sans MS" panose="030F0702030302020204" pitchFamily="66" charset="0"/>
              </a:rPr>
              <a:t>:</a:t>
            </a:r>
            <a:endParaRPr lang="en-GB" sz="1800" dirty="0" smtClean="0">
              <a:latin typeface="Comic Sans MS" panose="030F0702030302020204" pitchFamily="66" charset="0"/>
            </a:endParaRPr>
          </a:p>
          <a:p>
            <a:r>
              <a:rPr lang="en-GB" sz="1800" dirty="0" smtClean="0">
                <a:latin typeface="Comic Sans MS" panose="030F0702030302020204" pitchFamily="66" charset="0"/>
              </a:rPr>
              <a:t>Beat the Bomb- read words in a list with your child against a timer. They have to read the words before the timer goes off. </a:t>
            </a:r>
          </a:p>
          <a:p>
            <a:r>
              <a:rPr lang="en-GB" sz="1800" dirty="0" smtClean="0">
                <a:latin typeface="Comic Sans MS" panose="030F0702030302020204" pitchFamily="66" charset="0"/>
              </a:rPr>
              <a:t>‘Hidden in the Treasure box’ segment and child blends to find item. </a:t>
            </a:r>
          </a:p>
          <a:p>
            <a:r>
              <a:rPr lang="en-GB" sz="1800" dirty="0" smtClean="0">
                <a:latin typeface="Comic Sans MS" panose="030F0702030302020204" pitchFamily="66" charset="0"/>
              </a:rPr>
              <a:t>Robot Talk</a:t>
            </a:r>
          </a:p>
          <a:p>
            <a:r>
              <a:rPr lang="en-GB" sz="1800" dirty="0" smtClean="0">
                <a:latin typeface="Comic Sans MS" panose="030F0702030302020204" pitchFamily="66" charset="0"/>
              </a:rPr>
              <a:t>Finding rhyming words e.g. leg/peg or pig/leg- which rhyme?</a:t>
            </a:r>
          </a:p>
          <a:p>
            <a:r>
              <a:rPr lang="en-GB" sz="1800" dirty="0" smtClean="0">
                <a:latin typeface="Comic Sans MS" panose="030F0702030302020204" pitchFamily="66" charset="0"/>
              </a:rPr>
              <a:t>Many board games can be adapted to include reading- pairs games, Snakes and Ladders but landing on words to go up the ladder etc. </a:t>
            </a:r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246" y="215133"/>
            <a:ext cx="1932873" cy="178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5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376" y="365125"/>
            <a:ext cx="8989423" cy="1325563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Writing and Spelling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69" t="13651" r="12799" b="11021"/>
          <a:stretch/>
        </p:blipFill>
        <p:spPr>
          <a:xfrm>
            <a:off x="1516297" y="1398726"/>
            <a:ext cx="9495692" cy="53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57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123</TotalTime>
  <Words>810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Dyslexia Parent Coffee Afternoon</vt:lpstr>
      <vt:lpstr>Agenda</vt:lpstr>
      <vt:lpstr>1. What is Dyslexia? https://www.youtube.com/watch?v=zafiGBrFkRM</vt:lpstr>
      <vt:lpstr>PowerPoint Presentation</vt:lpstr>
      <vt:lpstr>2. Reading and Writing: How to help my child.</vt:lpstr>
      <vt:lpstr>PowerPoint Presentation</vt:lpstr>
      <vt:lpstr>Glossary of Terms</vt:lpstr>
      <vt:lpstr>Reading</vt:lpstr>
      <vt:lpstr>Writing and Spelling</vt:lpstr>
      <vt:lpstr>PowerPoint Presentation</vt:lpstr>
      <vt:lpstr>https://www.teachhandwriting.co.uk/index.html</vt:lpstr>
      <vt:lpstr>PowerPoint Presentation</vt:lpstr>
      <vt:lpstr>Key Message</vt:lpstr>
      <vt:lpstr>Useful Websites and Resources.</vt:lpstr>
    </vt:vector>
  </TitlesOfParts>
  <Company>hi-impact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Dyslexia Parent Coffee Afternoon</dc:title>
  <dc:creator>C Ward</dc:creator>
  <cp:lastModifiedBy>C Ward</cp:lastModifiedBy>
  <cp:revision>9</cp:revision>
  <dcterms:created xsi:type="dcterms:W3CDTF">2019-10-07T19:50:58Z</dcterms:created>
  <dcterms:modified xsi:type="dcterms:W3CDTF">2019-10-09T10:17:59Z</dcterms:modified>
</cp:coreProperties>
</file>