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4"/>
  </p:sldMasterIdLst>
  <p:notesMasterIdLst>
    <p:notesMasterId r:id="rId30"/>
  </p:notesMasterIdLst>
  <p:handoutMasterIdLst>
    <p:handoutMasterId r:id="rId31"/>
  </p:handoutMasterIdLst>
  <p:sldIdLst>
    <p:sldId id="347" r:id="rId5"/>
    <p:sldId id="378" r:id="rId6"/>
    <p:sldId id="350" r:id="rId7"/>
    <p:sldId id="374" r:id="rId8"/>
    <p:sldId id="352" r:id="rId9"/>
    <p:sldId id="365" r:id="rId10"/>
    <p:sldId id="353" r:id="rId11"/>
    <p:sldId id="375" r:id="rId12"/>
    <p:sldId id="354" r:id="rId13"/>
    <p:sldId id="376" r:id="rId14"/>
    <p:sldId id="369" r:id="rId15"/>
    <p:sldId id="356" r:id="rId16"/>
    <p:sldId id="371" r:id="rId17"/>
    <p:sldId id="377" r:id="rId18"/>
    <p:sldId id="358" r:id="rId19"/>
    <p:sldId id="359" r:id="rId20"/>
    <p:sldId id="360" r:id="rId21"/>
    <p:sldId id="373" r:id="rId22"/>
    <p:sldId id="370" r:id="rId23"/>
    <p:sldId id="362" r:id="rId24"/>
    <p:sldId id="363" r:id="rId25"/>
    <p:sldId id="380" r:id="rId26"/>
    <p:sldId id="381" r:id="rId27"/>
    <p:sldId id="379" r:id="rId28"/>
    <p:sldId id="364" r:id="rId29"/>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61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7" autoAdjust="0"/>
    <p:restoredTop sz="82342" autoAdjust="0"/>
  </p:normalViewPr>
  <p:slideViewPr>
    <p:cSldViewPr>
      <p:cViewPr varScale="1">
        <p:scale>
          <a:sx n="55" d="100"/>
          <a:sy n="55" d="100"/>
        </p:scale>
        <p:origin x="142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277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AB71B-2B23-449D-A419-973725472F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D02B21-5063-41EA-9182-75C1BCB46B29}">
      <dgm:prSet/>
      <dgm:spPr/>
      <dgm:t>
        <a:bodyPr/>
        <a:lstStyle/>
        <a:p>
          <a:r>
            <a:rPr lang="en-US" dirty="0">
              <a:latin typeface="+mj-lt"/>
            </a:rPr>
            <a:t>Develop and thrive </a:t>
          </a:r>
          <a:r>
            <a:rPr lang="en-GB" dirty="0">
              <a:latin typeface="+mj-lt"/>
            </a:rPr>
            <a:t>😊</a:t>
          </a:r>
          <a:endParaRPr lang="en-US" dirty="0">
            <a:latin typeface="+mj-lt"/>
          </a:endParaRPr>
        </a:p>
      </dgm:t>
    </dgm:pt>
    <dgm:pt modelId="{B2ED0BE1-266C-4BEC-9D7A-BDBCBC9CFA58}" type="parTrans" cxnId="{B82BF6C1-27A8-42C8-AF66-2A52A1402317}">
      <dgm:prSet/>
      <dgm:spPr/>
      <dgm:t>
        <a:bodyPr/>
        <a:lstStyle/>
        <a:p>
          <a:endParaRPr lang="en-US"/>
        </a:p>
      </dgm:t>
    </dgm:pt>
    <dgm:pt modelId="{527488E4-E524-48D9-8633-FBDCCA245020}" type="sibTrans" cxnId="{B82BF6C1-27A8-42C8-AF66-2A52A1402317}">
      <dgm:prSet/>
      <dgm:spPr/>
      <dgm:t>
        <a:bodyPr/>
        <a:lstStyle/>
        <a:p>
          <a:endParaRPr lang="en-US"/>
        </a:p>
      </dgm:t>
    </dgm:pt>
    <dgm:pt modelId="{9592D3A4-3FE0-4A3E-B9A7-1883A76F52F8}">
      <dgm:prSet/>
      <dgm:spPr/>
      <dgm:t>
        <a:bodyPr/>
        <a:lstStyle/>
        <a:p>
          <a:r>
            <a:rPr lang="en-US" dirty="0">
              <a:latin typeface="+mj-lt"/>
            </a:rPr>
            <a:t>Make and keep friends, and understand what makes a  good friend  </a:t>
          </a:r>
          <a:r>
            <a:rPr lang="en-GB" dirty="0"/>
            <a:t>👭</a:t>
          </a:r>
          <a:endParaRPr lang="en-US" dirty="0"/>
        </a:p>
      </dgm:t>
    </dgm:pt>
    <dgm:pt modelId="{B16C0233-DE10-436D-AB73-1BC3C6BFBC80}" type="parTrans" cxnId="{CE88A767-3363-495B-BA2F-D1989BD7A440}">
      <dgm:prSet/>
      <dgm:spPr/>
      <dgm:t>
        <a:bodyPr/>
        <a:lstStyle/>
        <a:p>
          <a:endParaRPr lang="en-US"/>
        </a:p>
      </dgm:t>
    </dgm:pt>
    <dgm:pt modelId="{B915B1FC-D1CC-46C0-8161-60F5C8F3F5BF}" type="sibTrans" cxnId="{CE88A767-3363-495B-BA2F-D1989BD7A440}">
      <dgm:prSet/>
      <dgm:spPr/>
      <dgm:t>
        <a:bodyPr/>
        <a:lstStyle/>
        <a:p>
          <a:endParaRPr lang="en-US"/>
        </a:p>
      </dgm:t>
    </dgm:pt>
    <dgm:pt modelId="{3CA47CA3-AB08-4A95-BDE3-2561A6160E8C}">
      <dgm:prSet/>
      <dgm:spPr/>
      <dgm:t>
        <a:bodyPr/>
        <a:lstStyle/>
        <a:p>
          <a:r>
            <a:rPr lang="en-US" dirty="0">
              <a:latin typeface="+mj-lt"/>
            </a:rPr>
            <a:t>Use and enjoy time on our own</a:t>
          </a:r>
          <a:r>
            <a:rPr lang="en-GB" dirty="0">
              <a:latin typeface="+mj-lt"/>
            </a:rPr>
            <a:t>🧘‍♀️</a:t>
          </a:r>
          <a:endParaRPr lang="en-US" dirty="0">
            <a:latin typeface="+mj-lt"/>
          </a:endParaRPr>
        </a:p>
      </dgm:t>
    </dgm:pt>
    <dgm:pt modelId="{E6339E42-97C1-4836-A4F3-3903BDCC5D58}" type="parTrans" cxnId="{A4178D43-FEB6-410A-858B-5EA634BCA14D}">
      <dgm:prSet/>
      <dgm:spPr/>
      <dgm:t>
        <a:bodyPr/>
        <a:lstStyle/>
        <a:p>
          <a:endParaRPr lang="en-US"/>
        </a:p>
      </dgm:t>
    </dgm:pt>
    <dgm:pt modelId="{A478B9FE-0884-4C87-9EA6-63DB9723AF26}" type="sibTrans" cxnId="{A4178D43-FEB6-410A-858B-5EA634BCA14D}">
      <dgm:prSet/>
      <dgm:spPr/>
      <dgm:t>
        <a:bodyPr/>
        <a:lstStyle/>
        <a:p>
          <a:endParaRPr lang="en-US"/>
        </a:p>
      </dgm:t>
    </dgm:pt>
    <dgm:pt modelId="{A1B2F93B-2143-4F52-A1CF-649829B7E481}">
      <dgm:prSet/>
      <dgm:spPr/>
      <dgm:t>
        <a:bodyPr/>
        <a:lstStyle/>
        <a:p>
          <a:r>
            <a:rPr lang="en-US" dirty="0" err="1">
              <a:latin typeface="+mj-lt"/>
            </a:rPr>
            <a:t>Empathise</a:t>
          </a:r>
          <a:r>
            <a:rPr lang="en-US" dirty="0">
              <a:latin typeface="+mj-lt"/>
            </a:rPr>
            <a:t> with others</a:t>
          </a:r>
          <a:r>
            <a:rPr lang="en-GB" dirty="0"/>
            <a:t>💕</a:t>
          </a:r>
          <a:endParaRPr lang="en-US" dirty="0"/>
        </a:p>
      </dgm:t>
    </dgm:pt>
    <dgm:pt modelId="{14D0DF2E-8E86-4C8D-8B19-EAD4968F41FF}" type="parTrans" cxnId="{3CDD06DC-C6A2-4B96-8D3A-F6519EB9BDF8}">
      <dgm:prSet/>
      <dgm:spPr/>
      <dgm:t>
        <a:bodyPr/>
        <a:lstStyle/>
        <a:p>
          <a:endParaRPr lang="en-US"/>
        </a:p>
      </dgm:t>
    </dgm:pt>
    <dgm:pt modelId="{90786D21-87F6-4CCB-9EF8-0E9554C5232A}" type="sibTrans" cxnId="{3CDD06DC-C6A2-4B96-8D3A-F6519EB9BDF8}">
      <dgm:prSet/>
      <dgm:spPr/>
      <dgm:t>
        <a:bodyPr/>
        <a:lstStyle/>
        <a:p>
          <a:endParaRPr lang="en-US"/>
        </a:p>
      </dgm:t>
    </dgm:pt>
    <dgm:pt modelId="{E68CC6DE-2CAF-4699-8CA4-9487C0983AE3}">
      <dgm:prSet/>
      <dgm:spPr/>
      <dgm:t>
        <a:bodyPr/>
        <a:lstStyle/>
        <a:p>
          <a:r>
            <a:rPr lang="en-US" dirty="0">
              <a:latin typeface="+mj-lt"/>
            </a:rPr>
            <a:t>Play and learn</a:t>
          </a:r>
          <a:r>
            <a:rPr lang="en-GB" dirty="0">
              <a:latin typeface="+mj-lt"/>
            </a:rPr>
            <a:t>🎲🤔</a:t>
          </a:r>
          <a:endParaRPr lang="en-US" dirty="0">
            <a:latin typeface="+mj-lt"/>
          </a:endParaRPr>
        </a:p>
      </dgm:t>
    </dgm:pt>
    <dgm:pt modelId="{A801699B-6DFE-4B76-9BFB-5CABCA75D041}" type="parTrans" cxnId="{F0053FFE-6979-421F-8560-FC790438E4C3}">
      <dgm:prSet/>
      <dgm:spPr/>
      <dgm:t>
        <a:bodyPr/>
        <a:lstStyle/>
        <a:p>
          <a:endParaRPr lang="en-US"/>
        </a:p>
      </dgm:t>
    </dgm:pt>
    <dgm:pt modelId="{754743B7-0C8F-4448-8833-C4E4EBC181C1}" type="sibTrans" cxnId="{F0053FFE-6979-421F-8560-FC790438E4C3}">
      <dgm:prSet/>
      <dgm:spPr/>
      <dgm:t>
        <a:bodyPr/>
        <a:lstStyle/>
        <a:p>
          <a:endParaRPr lang="en-US"/>
        </a:p>
      </dgm:t>
    </dgm:pt>
    <dgm:pt modelId="{2E2DCC14-1809-476E-BFFB-2F5B6586BCDB}">
      <dgm:prSet/>
      <dgm:spPr/>
      <dgm:t>
        <a:bodyPr/>
        <a:lstStyle/>
        <a:p>
          <a:r>
            <a:rPr lang="en-US" dirty="0">
              <a:latin typeface="+mj-lt"/>
            </a:rPr>
            <a:t>Develop a sense of right and wrong </a:t>
          </a:r>
          <a:r>
            <a:rPr lang="en-GB" dirty="0"/>
            <a:t>👍👎</a:t>
          </a:r>
          <a:endParaRPr lang="en-US" dirty="0"/>
        </a:p>
      </dgm:t>
    </dgm:pt>
    <dgm:pt modelId="{D00BAC57-1771-49F6-ADCF-185B5BA677C8}" type="parTrans" cxnId="{DE88ACB9-FC95-402C-8E73-5A63A01EA940}">
      <dgm:prSet/>
      <dgm:spPr/>
      <dgm:t>
        <a:bodyPr/>
        <a:lstStyle/>
        <a:p>
          <a:endParaRPr lang="en-US"/>
        </a:p>
      </dgm:t>
    </dgm:pt>
    <dgm:pt modelId="{2A186508-A544-44D4-890D-BB6A2FC2FAD8}" type="sibTrans" cxnId="{DE88ACB9-FC95-402C-8E73-5A63A01EA940}">
      <dgm:prSet/>
      <dgm:spPr/>
      <dgm:t>
        <a:bodyPr/>
        <a:lstStyle/>
        <a:p>
          <a:endParaRPr lang="en-US"/>
        </a:p>
      </dgm:t>
    </dgm:pt>
    <dgm:pt modelId="{6260DC8D-23C9-40DD-8752-663FD9BB0E06}">
      <dgm:prSet/>
      <dgm:spPr/>
      <dgm:t>
        <a:bodyPr/>
        <a:lstStyle/>
        <a:p>
          <a:r>
            <a:rPr lang="en-US" dirty="0">
              <a:latin typeface="+mj-lt"/>
            </a:rPr>
            <a:t>Resolve problems and setbacks and learn from them🤔</a:t>
          </a:r>
          <a:r>
            <a:rPr lang="en-GB" dirty="0">
              <a:latin typeface="+mj-lt"/>
            </a:rPr>
            <a:t>😀</a:t>
          </a:r>
          <a:endParaRPr lang="en-US" dirty="0">
            <a:latin typeface="+mj-lt"/>
          </a:endParaRPr>
        </a:p>
      </dgm:t>
    </dgm:pt>
    <dgm:pt modelId="{F7F22C7A-B693-41B5-8520-C8B4D139CA9F}" type="parTrans" cxnId="{979799FD-C847-4E46-AC4C-1672D8968A61}">
      <dgm:prSet/>
      <dgm:spPr/>
      <dgm:t>
        <a:bodyPr/>
        <a:lstStyle/>
        <a:p>
          <a:endParaRPr lang="en-US"/>
        </a:p>
      </dgm:t>
    </dgm:pt>
    <dgm:pt modelId="{8A44C072-E687-438B-99C7-9C485CCE444F}" type="sibTrans" cxnId="{979799FD-C847-4E46-AC4C-1672D8968A61}">
      <dgm:prSet/>
      <dgm:spPr/>
      <dgm:t>
        <a:bodyPr/>
        <a:lstStyle/>
        <a:p>
          <a:endParaRPr lang="en-US"/>
        </a:p>
      </dgm:t>
    </dgm:pt>
    <dgm:pt modelId="{BBC85B45-4826-4DD0-B050-05CA27A9D9CB}" type="pres">
      <dgm:prSet presAssocID="{023AB71B-2B23-449D-A419-973725472F5F}" presName="diagram" presStyleCnt="0">
        <dgm:presLayoutVars>
          <dgm:dir/>
          <dgm:resizeHandles val="exact"/>
        </dgm:presLayoutVars>
      </dgm:prSet>
      <dgm:spPr/>
    </dgm:pt>
    <dgm:pt modelId="{A50448EE-7DD4-4C9D-96E7-0CD12334083B}" type="pres">
      <dgm:prSet presAssocID="{B0D02B21-5063-41EA-9182-75C1BCB46B29}" presName="node" presStyleLbl="node1" presStyleIdx="0" presStyleCnt="7">
        <dgm:presLayoutVars>
          <dgm:bulletEnabled val="1"/>
        </dgm:presLayoutVars>
      </dgm:prSet>
      <dgm:spPr/>
    </dgm:pt>
    <dgm:pt modelId="{44903058-1607-4BF1-8AA9-82A6164A27C9}" type="pres">
      <dgm:prSet presAssocID="{527488E4-E524-48D9-8633-FBDCCA245020}" presName="sibTrans" presStyleCnt="0"/>
      <dgm:spPr/>
    </dgm:pt>
    <dgm:pt modelId="{DD366D2E-0E0B-4AAD-8481-0C5942F92471}" type="pres">
      <dgm:prSet presAssocID="{9592D3A4-3FE0-4A3E-B9A7-1883A76F52F8}" presName="node" presStyleLbl="node1" presStyleIdx="1" presStyleCnt="7">
        <dgm:presLayoutVars>
          <dgm:bulletEnabled val="1"/>
        </dgm:presLayoutVars>
      </dgm:prSet>
      <dgm:spPr/>
    </dgm:pt>
    <dgm:pt modelId="{3BD373FA-D625-4971-89A0-EC72BFBA3FF7}" type="pres">
      <dgm:prSet presAssocID="{B915B1FC-D1CC-46C0-8161-60F5C8F3F5BF}" presName="sibTrans" presStyleCnt="0"/>
      <dgm:spPr/>
    </dgm:pt>
    <dgm:pt modelId="{359ABDE2-3843-4DA9-899B-66A05327727D}" type="pres">
      <dgm:prSet presAssocID="{3CA47CA3-AB08-4A95-BDE3-2561A6160E8C}" presName="node" presStyleLbl="node1" presStyleIdx="2" presStyleCnt="7">
        <dgm:presLayoutVars>
          <dgm:bulletEnabled val="1"/>
        </dgm:presLayoutVars>
      </dgm:prSet>
      <dgm:spPr/>
    </dgm:pt>
    <dgm:pt modelId="{C966D579-3407-4FAF-9D87-6BD885A74B8C}" type="pres">
      <dgm:prSet presAssocID="{A478B9FE-0884-4C87-9EA6-63DB9723AF26}" presName="sibTrans" presStyleCnt="0"/>
      <dgm:spPr/>
    </dgm:pt>
    <dgm:pt modelId="{B76EBCD3-801F-410E-9A3A-96A0DD7CB53A}" type="pres">
      <dgm:prSet presAssocID="{A1B2F93B-2143-4F52-A1CF-649829B7E481}" presName="node" presStyleLbl="node1" presStyleIdx="3" presStyleCnt="7">
        <dgm:presLayoutVars>
          <dgm:bulletEnabled val="1"/>
        </dgm:presLayoutVars>
      </dgm:prSet>
      <dgm:spPr/>
    </dgm:pt>
    <dgm:pt modelId="{DAC92144-8810-4800-8282-3F531B56BD1C}" type="pres">
      <dgm:prSet presAssocID="{90786D21-87F6-4CCB-9EF8-0E9554C5232A}" presName="sibTrans" presStyleCnt="0"/>
      <dgm:spPr/>
    </dgm:pt>
    <dgm:pt modelId="{0CC55512-7C12-43E4-A8CE-C877D93DBF94}" type="pres">
      <dgm:prSet presAssocID="{E68CC6DE-2CAF-4699-8CA4-9487C0983AE3}" presName="node" presStyleLbl="node1" presStyleIdx="4" presStyleCnt="7" custLinFactY="16886" custLinFactNeighborX="64528" custLinFactNeighborY="100000">
        <dgm:presLayoutVars>
          <dgm:bulletEnabled val="1"/>
        </dgm:presLayoutVars>
      </dgm:prSet>
      <dgm:spPr/>
    </dgm:pt>
    <dgm:pt modelId="{BA17CCA3-6763-42CC-9F67-59DD7227EF47}" type="pres">
      <dgm:prSet presAssocID="{754743B7-0C8F-4448-8833-C4E4EBC181C1}" presName="sibTrans" presStyleCnt="0"/>
      <dgm:spPr/>
    </dgm:pt>
    <dgm:pt modelId="{5E656383-A51B-474C-8E18-0028A8A0BE0A}" type="pres">
      <dgm:prSet presAssocID="{2E2DCC14-1809-476E-BFFB-2F5B6586BCDB}" presName="node" presStyleLbl="node1" presStyleIdx="5" presStyleCnt="7">
        <dgm:presLayoutVars>
          <dgm:bulletEnabled val="1"/>
        </dgm:presLayoutVars>
      </dgm:prSet>
      <dgm:spPr/>
    </dgm:pt>
    <dgm:pt modelId="{9A41DB4D-CBFD-495F-B8B5-32DC6A3C267B}" type="pres">
      <dgm:prSet presAssocID="{2A186508-A544-44D4-890D-BB6A2FC2FAD8}" presName="sibTrans" presStyleCnt="0"/>
      <dgm:spPr/>
    </dgm:pt>
    <dgm:pt modelId="{CEB67990-19E1-4215-A106-772A31585A32}" type="pres">
      <dgm:prSet presAssocID="{6260DC8D-23C9-40DD-8752-663FD9BB0E06}" presName="node" presStyleLbl="node1" presStyleIdx="6" presStyleCnt="7" custLinFactNeighborX="-64382" custLinFactNeighborY="839">
        <dgm:presLayoutVars>
          <dgm:bulletEnabled val="1"/>
        </dgm:presLayoutVars>
      </dgm:prSet>
      <dgm:spPr/>
    </dgm:pt>
  </dgm:ptLst>
  <dgm:cxnLst>
    <dgm:cxn modelId="{7770CA0C-095D-42CD-94F0-C456E1C00B2E}" type="presOf" srcId="{6260DC8D-23C9-40DD-8752-663FD9BB0E06}" destId="{CEB67990-19E1-4215-A106-772A31585A32}" srcOrd="0" destOrd="0" presId="urn:microsoft.com/office/officeart/2005/8/layout/default"/>
    <dgm:cxn modelId="{1006112E-936B-456C-B556-42CF04A90474}" type="presOf" srcId="{9592D3A4-3FE0-4A3E-B9A7-1883A76F52F8}" destId="{DD366D2E-0E0B-4AAD-8481-0C5942F92471}" srcOrd="0" destOrd="0" presId="urn:microsoft.com/office/officeart/2005/8/layout/default"/>
    <dgm:cxn modelId="{1AA87B39-4DBA-47A1-83E3-FB9C35A6096C}" type="presOf" srcId="{A1B2F93B-2143-4F52-A1CF-649829B7E481}" destId="{B76EBCD3-801F-410E-9A3A-96A0DD7CB53A}" srcOrd="0" destOrd="0" presId="urn:microsoft.com/office/officeart/2005/8/layout/default"/>
    <dgm:cxn modelId="{A4178D43-FEB6-410A-858B-5EA634BCA14D}" srcId="{023AB71B-2B23-449D-A419-973725472F5F}" destId="{3CA47CA3-AB08-4A95-BDE3-2561A6160E8C}" srcOrd="2" destOrd="0" parTransId="{E6339E42-97C1-4836-A4F3-3903BDCC5D58}" sibTransId="{A478B9FE-0884-4C87-9EA6-63DB9723AF26}"/>
    <dgm:cxn modelId="{B73CB945-CC11-4AD4-A395-BBF3DBE415E8}" type="presOf" srcId="{B0D02B21-5063-41EA-9182-75C1BCB46B29}" destId="{A50448EE-7DD4-4C9D-96E7-0CD12334083B}" srcOrd="0" destOrd="0" presId="urn:microsoft.com/office/officeart/2005/8/layout/default"/>
    <dgm:cxn modelId="{CE88A767-3363-495B-BA2F-D1989BD7A440}" srcId="{023AB71B-2B23-449D-A419-973725472F5F}" destId="{9592D3A4-3FE0-4A3E-B9A7-1883A76F52F8}" srcOrd="1" destOrd="0" parTransId="{B16C0233-DE10-436D-AB73-1BC3C6BFBC80}" sibTransId="{B915B1FC-D1CC-46C0-8161-60F5C8F3F5BF}"/>
    <dgm:cxn modelId="{94BD6E48-8DF1-44EC-9C27-B5404FC616ED}" type="presOf" srcId="{2E2DCC14-1809-476E-BFFB-2F5B6586BCDB}" destId="{5E656383-A51B-474C-8E18-0028A8A0BE0A}" srcOrd="0" destOrd="0" presId="urn:microsoft.com/office/officeart/2005/8/layout/default"/>
    <dgm:cxn modelId="{170B5853-67C8-4F6D-85D3-03E4DBA52F69}" type="presOf" srcId="{E68CC6DE-2CAF-4699-8CA4-9487C0983AE3}" destId="{0CC55512-7C12-43E4-A8CE-C877D93DBF94}" srcOrd="0" destOrd="0" presId="urn:microsoft.com/office/officeart/2005/8/layout/default"/>
    <dgm:cxn modelId="{1B92267A-ED32-4103-9CFC-2BAD5ECF773C}" type="presOf" srcId="{023AB71B-2B23-449D-A419-973725472F5F}" destId="{BBC85B45-4826-4DD0-B050-05CA27A9D9CB}" srcOrd="0" destOrd="0" presId="urn:microsoft.com/office/officeart/2005/8/layout/default"/>
    <dgm:cxn modelId="{CB4EBEAA-CEFD-4442-9DCD-774AA6C07C71}" type="presOf" srcId="{3CA47CA3-AB08-4A95-BDE3-2561A6160E8C}" destId="{359ABDE2-3843-4DA9-899B-66A05327727D}" srcOrd="0" destOrd="0" presId="urn:microsoft.com/office/officeart/2005/8/layout/default"/>
    <dgm:cxn modelId="{DE88ACB9-FC95-402C-8E73-5A63A01EA940}" srcId="{023AB71B-2B23-449D-A419-973725472F5F}" destId="{2E2DCC14-1809-476E-BFFB-2F5B6586BCDB}" srcOrd="5" destOrd="0" parTransId="{D00BAC57-1771-49F6-ADCF-185B5BA677C8}" sibTransId="{2A186508-A544-44D4-890D-BB6A2FC2FAD8}"/>
    <dgm:cxn modelId="{B82BF6C1-27A8-42C8-AF66-2A52A1402317}" srcId="{023AB71B-2B23-449D-A419-973725472F5F}" destId="{B0D02B21-5063-41EA-9182-75C1BCB46B29}" srcOrd="0" destOrd="0" parTransId="{B2ED0BE1-266C-4BEC-9D7A-BDBCBC9CFA58}" sibTransId="{527488E4-E524-48D9-8633-FBDCCA245020}"/>
    <dgm:cxn modelId="{3CDD06DC-C6A2-4B96-8D3A-F6519EB9BDF8}" srcId="{023AB71B-2B23-449D-A419-973725472F5F}" destId="{A1B2F93B-2143-4F52-A1CF-649829B7E481}" srcOrd="3" destOrd="0" parTransId="{14D0DF2E-8E86-4C8D-8B19-EAD4968F41FF}" sibTransId="{90786D21-87F6-4CCB-9EF8-0E9554C5232A}"/>
    <dgm:cxn modelId="{979799FD-C847-4E46-AC4C-1672D8968A61}" srcId="{023AB71B-2B23-449D-A419-973725472F5F}" destId="{6260DC8D-23C9-40DD-8752-663FD9BB0E06}" srcOrd="6" destOrd="0" parTransId="{F7F22C7A-B693-41B5-8520-C8B4D139CA9F}" sibTransId="{8A44C072-E687-438B-99C7-9C485CCE444F}"/>
    <dgm:cxn modelId="{F0053FFE-6979-421F-8560-FC790438E4C3}" srcId="{023AB71B-2B23-449D-A419-973725472F5F}" destId="{E68CC6DE-2CAF-4699-8CA4-9487C0983AE3}" srcOrd="4" destOrd="0" parTransId="{A801699B-6DFE-4B76-9BFB-5CABCA75D041}" sibTransId="{754743B7-0C8F-4448-8833-C4E4EBC181C1}"/>
    <dgm:cxn modelId="{59B80A31-BEFC-4386-B2BE-39DE58B114A1}" type="presParOf" srcId="{BBC85B45-4826-4DD0-B050-05CA27A9D9CB}" destId="{A50448EE-7DD4-4C9D-96E7-0CD12334083B}" srcOrd="0" destOrd="0" presId="urn:microsoft.com/office/officeart/2005/8/layout/default"/>
    <dgm:cxn modelId="{48B14133-8B55-41A0-B59B-D147DAA67C5D}" type="presParOf" srcId="{BBC85B45-4826-4DD0-B050-05CA27A9D9CB}" destId="{44903058-1607-4BF1-8AA9-82A6164A27C9}" srcOrd="1" destOrd="0" presId="urn:microsoft.com/office/officeart/2005/8/layout/default"/>
    <dgm:cxn modelId="{FD6ED2DA-E5CA-41F1-839B-ED93872536A5}" type="presParOf" srcId="{BBC85B45-4826-4DD0-B050-05CA27A9D9CB}" destId="{DD366D2E-0E0B-4AAD-8481-0C5942F92471}" srcOrd="2" destOrd="0" presId="urn:microsoft.com/office/officeart/2005/8/layout/default"/>
    <dgm:cxn modelId="{6CDEA8CE-8AA4-415A-A815-4B3B44249E1E}" type="presParOf" srcId="{BBC85B45-4826-4DD0-B050-05CA27A9D9CB}" destId="{3BD373FA-D625-4971-89A0-EC72BFBA3FF7}" srcOrd="3" destOrd="0" presId="urn:microsoft.com/office/officeart/2005/8/layout/default"/>
    <dgm:cxn modelId="{A4C58E3E-8D01-4EF9-86E5-39A0DAC18351}" type="presParOf" srcId="{BBC85B45-4826-4DD0-B050-05CA27A9D9CB}" destId="{359ABDE2-3843-4DA9-899B-66A05327727D}" srcOrd="4" destOrd="0" presId="urn:microsoft.com/office/officeart/2005/8/layout/default"/>
    <dgm:cxn modelId="{3B7AFCCD-7720-4284-A8D6-844035DD1104}" type="presParOf" srcId="{BBC85B45-4826-4DD0-B050-05CA27A9D9CB}" destId="{C966D579-3407-4FAF-9D87-6BD885A74B8C}" srcOrd="5" destOrd="0" presId="urn:microsoft.com/office/officeart/2005/8/layout/default"/>
    <dgm:cxn modelId="{F8A21A58-689E-41E5-AEC9-622DADE3EF20}" type="presParOf" srcId="{BBC85B45-4826-4DD0-B050-05CA27A9D9CB}" destId="{B76EBCD3-801F-410E-9A3A-96A0DD7CB53A}" srcOrd="6" destOrd="0" presId="urn:microsoft.com/office/officeart/2005/8/layout/default"/>
    <dgm:cxn modelId="{932AC648-C432-4641-9A3B-C8E95A41D100}" type="presParOf" srcId="{BBC85B45-4826-4DD0-B050-05CA27A9D9CB}" destId="{DAC92144-8810-4800-8282-3F531B56BD1C}" srcOrd="7" destOrd="0" presId="urn:microsoft.com/office/officeart/2005/8/layout/default"/>
    <dgm:cxn modelId="{E276E38B-BF89-4316-81E1-D6FFB3628133}" type="presParOf" srcId="{BBC85B45-4826-4DD0-B050-05CA27A9D9CB}" destId="{0CC55512-7C12-43E4-A8CE-C877D93DBF94}" srcOrd="8" destOrd="0" presId="urn:microsoft.com/office/officeart/2005/8/layout/default"/>
    <dgm:cxn modelId="{B6D6D905-21BD-495F-B018-90C3476B6B52}" type="presParOf" srcId="{BBC85B45-4826-4DD0-B050-05CA27A9D9CB}" destId="{BA17CCA3-6763-42CC-9F67-59DD7227EF47}" srcOrd="9" destOrd="0" presId="urn:microsoft.com/office/officeart/2005/8/layout/default"/>
    <dgm:cxn modelId="{0BE10475-3D1B-4F38-B88C-AF530BA3CEEE}" type="presParOf" srcId="{BBC85B45-4826-4DD0-B050-05CA27A9D9CB}" destId="{5E656383-A51B-474C-8E18-0028A8A0BE0A}" srcOrd="10" destOrd="0" presId="urn:microsoft.com/office/officeart/2005/8/layout/default"/>
    <dgm:cxn modelId="{D16F328D-EF4E-4A8A-B402-871FE8456606}" type="presParOf" srcId="{BBC85B45-4826-4DD0-B050-05CA27A9D9CB}" destId="{9A41DB4D-CBFD-495F-B8B5-32DC6A3C267B}" srcOrd="11" destOrd="0" presId="urn:microsoft.com/office/officeart/2005/8/layout/default"/>
    <dgm:cxn modelId="{437EA2B6-47A8-4F49-9963-D75954917CE3}" type="presParOf" srcId="{BBC85B45-4826-4DD0-B050-05CA27A9D9CB}" destId="{CEB67990-19E1-4215-A106-772A31585A3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F86AC-DF33-4D05-B49C-5D63A86161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58FB766-C43B-4904-AECE-11BFBBE07B40}">
      <dgm:prSet/>
      <dgm:spPr/>
      <dgm:t>
        <a:bodyPr/>
        <a:lstStyle/>
        <a:p>
          <a:r>
            <a:rPr lang="en-GB" dirty="0">
              <a:latin typeface="+mj-lt"/>
            </a:rPr>
            <a:t>May no be aware of their own mental health or understand what is happening</a:t>
          </a:r>
          <a:endParaRPr lang="en-US" dirty="0">
            <a:latin typeface="+mj-lt"/>
          </a:endParaRPr>
        </a:p>
      </dgm:t>
    </dgm:pt>
    <dgm:pt modelId="{2CD364AD-0A9F-42DE-AA35-F2EB2C6395AC}" type="parTrans" cxnId="{4F011845-658C-4BF4-8C86-A6BFA2FCBF76}">
      <dgm:prSet/>
      <dgm:spPr/>
      <dgm:t>
        <a:bodyPr/>
        <a:lstStyle/>
        <a:p>
          <a:endParaRPr lang="en-US"/>
        </a:p>
      </dgm:t>
    </dgm:pt>
    <dgm:pt modelId="{17AC734F-9859-49EB-90C9-C10489A1F75F}" type="sibTrans" cxnId="{4F011845-658C-4BF4-8C86-A6BFA2FCBF76}">
      <dgm:prSet/>
      <dgm:spPr/>
      <dgm:t>
        <a:bodyPr/>
        <a:lstStyle/>
        <a:p>
          <a:endParaRPr lang="en-US"/>
        </a:p>
      </dgm:t>
    </dgm:pt>
    <dgm:pt modelId="{7449814C-F807-4A18-8D38-AF60D55EE6FD}">
      <dgm:prSet/>
      <dgm:spPr/>
      <dgm:t>
        <a:bodyPr/>
        <a:lstStyle/>
        <a:p>
          <a:r>
            <a:rPr lang="en-GB" dirty="0">
              <a:latin typeface="+mj-lt"/>
            </a:rPr>
            <a:t>Struggle to communicate how they are feeling</a:t>
          </a:r>
          <a:endParaRPr lang="en-US" dirty="0">
            <a:latin typeface="+mj-lt"/>
          </a:endParaRPr>
        </a:p>
      </dgm:t>
    </dgm:pt>
    <dgm:pt modelId="{40747AFA-50F3-4506-8F6F-FB48F423461F}" type="parTrans" cxnId="{0166C183-BC4D-4939-AB52-DF685C8FF2AE}">
      <dgm:prSet/>
      <dgm:spPr/>
      <dgm:t>
        <a:bodyPr/>
        <a:lstStyle/>
        <a:p>
          <a:endParaRPr lang="en-US"/>
        </a:p>
      </dgm:t>
    </dgm:pt>
    <dgm:pt modelId="{9C74D4AC-B408-4B5B-B4D2-5D00659687AD}" type="sibTrans" cxnId="{0166C183-BC4D-4939-AB52-DF685C8FF2AE}">
      <dgm:prSet/>
      <dgm:spPr/>
      <dgm:t>
        <a:bodyPr/>
        <a:lstStyle/>
        <a:p>
          <a:endParaRPr lang="en-US"/>
        </a:p>
      </dgm:t>
    </dgm:pt>
    <dgm:pt modelId="{48038FA0-14C4-467B-96B4-D6FC052186D5}">
      <dgm:prSet/>
      <dgm:spPr/>
      <dgm:t>
        <a:bodyPr/>
        <a:lstStyle/>
        <a:p>
          <a:r>
            <a:rPr lang="en-GB" dirty="0">
              <a:latin typeface="+mj-lt"/>
            </a:rPr>
            <a:t>Struggle to cope with difficult feelings</a:t>
          </a:r>
          <a:endParaRPr lang="en-US" dirty="0">
            <a:latin typeface="+mj-lt"/>
          </a:endParaRPr>
        </a:p>
      </dgm:t>
    </dgm:pt>
    <dgm:pt modelId="{4547F39C-9BE8-4E49-A0E6-6AE717899897}" type="parTrans" cxnId="{C9C9BDE7-5A5C-4F67-96FB-10A267BD4D25}">
      <dgm:prSet/>
      <dgm:spPr/>
      <dgm:t>
        <a:bodyPr/>
        <a:lstStyle/>
        <a:p>
          <a:endParaRPr lang="en-US"/>
        </a:p>
      </dgm:t>
    </dgm:pt>
    <dgm:pt modelId="{DEB1F190-1A2E-4AB7-9075-39DF38901E94}" type="sibTrans" cxnId="{C9C9BDE7-5A5C-4F67-96FB-10A267BD4D25}">
      <dgm:prSet/>
      <dgm:spPr/>
      <dgm:t>
        <a:bodyPr/>
        <a:lstStyle/>
        <a:p>
          <a:endParaRPr lang="en-US"/>
        </a:p>
      </dgm:t>
    </dgm:pt>
    <dgm:pt modelId="{B477E4C2-26DE-4F41-8AC7-EB7CA3F8E846}">
      <dgm:prSet/>
      <dgm:spPr/>
      <dgm:t>
        <a:bodyPr/>
        <a:lstStyle/>
        <a:p>
          <a:r>
            <a:rPr lang="en-GB" dirty="0">
              <a:latin typeface="+mj-lt"/>
            </a:rPr>
            <a:t>Think about or follow plans/instructions to improve their mental health</a:t>
          </a:r>
          <a:endParaRPr lang="en-US" dirty="0">
            <a:latin typeface="+mj-lt"/>
          </a:endParaRPr>
        </a:p>
      </dgm:t>
    </dgm:pt>
    <dgm:pt modelId="{5056DB5C-CD60-4094-AB16-5A09E59F0B25}" type="parTrans" cxnId="{9ECA8023-020A-4A9F-BE80-288139687289}">
      <dgm:prSet/>
      <dgm:spPr/>
      <dgm:t>
        <a:bodyPr/>
        <a:lstStyle/>
        <a:p>
          <a:endParaRPr lang="en-US"/>
        </a:p>
      </dgm:t>
    </dgm:pt>
    <dgm:pt modelId="{0D9B5F41-2F77-4F8D-9466-8668A86DAAF1}" type="sibTrans" cxnId="{9ECA8023-020A-4A9F-BE80-288139687289}">
      <dgm:prSet/>
      <dgm:spPr/>
      <dgm:t>
        <a:bodyPr/>
        <a:lstStyle/>
        <a:p>
          <a:endParaRPr lang="en-US"/>
        </a:p>
      </dgm:t>
    </dgm:pt>
    <dgm:pt modelId="{F86CE9B5-CEFA-47F5-B62F-97B2C01EF11B}">
      <dgm:prSet/>
      <dgm:spPr/>
      <dgm:t>
        <a:bodyPr/>
        <a:lstStyle/>
        <a:p>
          <a:r>
            <a:rPr lang="en-GB" dirty="0">
              <a:latin typeface="+mj-lt"/>
            </a:rPr>
            <a:t>Therefore we might see more challenging behaviour or more signs of distress</a:t>
          </a:r>
          <a:endParaRPr lang="en-US" dirty="0">
            <a:latin typeface="+mj-lt"/>
          </a:endParaRPr>
        </a:p>
      </dgm:t>
    </dgm:pt>
    <dgm:pt modelId="{74ACC3E5-9932-4578-8FC6-CF9FAD08E296}" type="parTrans" cxnId="{E9FB7820-DF71-4F02-9D54-C58A21B7DC1F}">
      <dgm:prSet/>
      <dgm:spPr/>
      <dgm:t>
        <a:bodyPr/>
        <a:lstStyle/>
        <a:p>
          <a:endParaRPr lang="en-US"/>
        </a:p>
      </dgm:t>
    </dgm:pt>
    <dgm:pt modelId="{9D589F0C-71F7-4533-BDA9-D6A6F4CADD09}" type="sibTrans" cxnId="{E9FB7820-DF71-4F02-9D54-C58A21B7DC1F}">
      <dgm:prSet/>
      <dgm:spPr/>
      <dgm:t>
        <a:bodyPr/>
        <a:lstStyle/>
        <a:p>
          <a:endParaRPr lang="en-US"/>
        </a:p>
      </dgm:t>
    </dgm:pt>
    <dgm:pt modelId="{C044F50F-3D9A-41B0-A2C4-0257584E766A}" type="pres">
      <dgm:prSet presAssocID="{9B8F86AC-DF33-4D05-B49C-5D63A8616197}" presName="diagram" presStyleCnt="0">
        <dgm:presLayoutVars>
          <dgm:dir/>
          <dgm:resizeHandles val="exact"/>
        </dgm:presLayoutVars>
      </dgm:prSet>
      <dgm:spPr/>
    </dgm:pt>
    <dgm:pt modelId="{3CFAF968-2ECB-4166-BFAF-955E1A8D068B}" type="pres">
      <dgm:prSet presAssocID="{058FB766-C43B-4904-AECE-11BFBBE07B40}" presName="node" presStyleLbl="node1" presStyleIdx="0" presStyleCnt="5">
        <dgm:presLayoutVars>
          <dgm:bulletEnabled val="1"/>
        </dgm:presLayoutVars>
      </dgm:prSet>
      <dgm:spPr/>
    </dgm:pt>
    <dgm:pt modelId="{C404C61A-326A-4A42-A67A-378FD241B27C}" type="pres">
      <dgm:prSet presAssocID="{17AC734F-9859-49EB-90C9-C10489A1F75F}" presName="sibTrans" presStyleCnt="0"/>
      <dgm:spPr/>
    </dgm:pt>
    <dgm:pt modelId="{8607EF4F-EFE2-4226-92DE-4AB088A5AB0A}" type="pres">
      <dgm:prSet presAssocID="{7449814C-F807-4A18-8D38-AF60D55EE6FD}" presName="node" presStyleLbl="node1" presStyleIdx="1" presStyleCnt="5">
        <dgm:presLayoutVars>
          <dgm:bulletEnabled val="1"/>
        </dgm:presLayoutVars>
      </dgm:prSet>
      <dgm:spPr/>
    </dgm:pt>
    <dgm:pt modelId="{1E8611C9-B7A5-491E-9F5A-11953FFE89D6}" type="pres">
      <dgm:prSet presAssocID="{9C74D4AC-B408-4B5B-B4D2-5D00659687AD}" presName="sibTrans" presStyleCnt="0"/>
      <dgm:spPr/>
    </dgm:pt>
    <dgm:pt modelId="{88A7A2D8-1ACE-4087-AEA9-F4EEBD12FB56}" type="pres">
      <dgm:prSet presAssocID="{48038FA0-14C4-467B-96B4-D6FC052186D5}" presName="node" presStyleLbl="node1" presStyleIdx="2" presStyleCnt="5">
        <dgm:presLayoutVars>
          <dgm:bulletEnabled val="1"/>
        </dgm:presLayoutVars>
      </dgm:prSet>
      <dgm:spPr/>
    </dgm:pt>
    <dgm:pt modelId="{516B1581-BACA-4C7D-AFB2-245C920E05B4}" type="pres">
      <dgm:prSet presAssocID="{DEB1F190-1A2E-4AB7-9075-39DF38901E94}" presName="sibTrans" presStyleCnt="0"/>
      <dgm:spPr/>
    </dgm:pt>
    <dgm:pt modelId="{87534D75-BC49-4DF8-83EC-C1C83211766D}" type="pres">
      <dgm:prSet presAssocID="{B477E4C2-26DE-4F41-8AC7-EB7CA3F8E846}" presName="node" presStyleLbl="node1" presStyleIdx="3" presStyleCnt="5">
        <dgm:presLayoutVars>
          <dgm:bulletEnabled val="1"/>
        </dgm:presLayoutVars>
      </dgm:prSet>
      <dgm:spPr/>
    </dgm:pt>
    <dgm:pt modelId="{AECE8823-D459-4C7D-AB05-9D74900A8816}" type="pres">
      <dgm:prSet presAssocID="{0D9B5F41-2F77-4F8D-9466-8668A86DAAF1}" presName="sibTrans" presStyleCnt="0"/>
      <dgm:spPr/>
    </dgm:pt>
    <dgm:pt modelId="{013D32BA-5843-4592-A6A3-4F0FB24E1FD7}" type="pres">
      <dgm:prSet presAssocID="{F86CE9B5-CEFA-47F5-B62F-97B2C01EF11B}" presName="node" presStyleLbl="node1" presStyleIdx="4" presStyleCnt="5">
        <dgm:presLayoutVars>
          <dgm:bulletEnabled val="1"/>
        </dgm:presLayoutVars>
      </dgm:prSet>
      <dgm:spPr/>
    </dgm:pt>
  </dgm:ptLst>
  <dgm:cxnLst>
    <dgm:cxn modelId="{E9FB7820-DF71-4F02-9D54-C58A21B7DC1F}" srcId="{9B8F86AC-DF33-4D05-B49C-5D63A8616197}" destId="{F86CE9B5-CEFA-47F5-B62F-97B2C01EF11B}" srcOrd="4" destOrd="0" parTransId="{74ACC3E5-9932-4578-8FC6-CF9FAD08E296}" sibTransId="{9D589F0C-71F7-4533-BDA9-D6A6F4CADD09}"/>
    <dgm:cxn modelId="{9ECA8023-020A-4A9F-BE80-288139687289}" srcId="{9B8F86AC-DF33-4D05-B49C-5D63A8616197}" destId="{B477E4C2-26DE-4F41-8AC7-EB7CA3F8E846}" srcOrd="3" destOrd="0" parTransId="{5056DB5C-CD60-4094-AB16-5A09E59F0B25}" sibTransId="{0D9B5F41-2F77-4F8D-9466-8668A86DAAF1}"/>
    <dgm:cxn modelId="{80F66E38-010C-450A-B12A-80FD8571C1C4}" type="presOf" srcId="{058FB766-C43B-4904-AECE-11BFBBE07B40}" destId="{3CFAF968-2ECB-4166-BFAF-955E1A8D068B}" srcOrd="0" destOrd="0" presId="urn:microsoft.com/office/officeart/2005/8/layout/default"/>
    <dgm:cxn modelId="{4F011845-658C-4BF4-8C86-A6BFA2FCBF76}" srcId="{9B8F86AC-DF33-4D05-B49C-5D63A8616197}" destId="{058FB766-C43B-4904-AECE-11BFBBE07B40}" srcOrd="0" destOrd="0" parTransId="{2CD364AD-0A9F-42DE-AA35-F2EB2C6395AC}" sibTransId="{17AC734F-9859-49EB-90C9-C10489A1F75F}"/>
    <dgm:cxn modelId="{0166C183-BC4D-4939-AB52-DF685C8FF2AE}" srcId="{9B8F86AC-DF33-4D05-B49C-5D63A8616197}" destId="{7449814C-F807-4A18-8D38-AF60D55EE6FD}" srcOrd="1" destOrd="0" parTransId="{40747AFA-50F3-4506-8F6F-FB48F423461F}" sibTransId="{9C74D4AC-B408-4B5B-B4D2-5D00659687AD}"/>
    <dgm:cxn modelId="{FD689794-97E7-4376-AE92-C2595CB6D2D7}" type="presOf" srcId="{7449814C-F807-4A18-8D38-AF60D55EE6FD}" destId="{8607EF4F-EFE2-4226-92DE-4AB088A5AB0A}" srcOrd="0" destOrd="0" presId="urn:microsoft.com/office/officeart/2005/8/layout/default"/>
    <dgm:cxn modelId="{82007A9C-7DD0-441B-8FAE-1DDFF3DE2202}" type="presOf" srcId="{F86CE9B5-CEFA-47F5-B62F-97B2C01EF11B}" destId="{013D32BA-5843-4592-A6A3-4F0FB24E1FD7}" srcOrd="0" destOrd="0" presId="urn:microsoft.com/office/officeart/2005/8/layout/default"/>
    <dgm:cxn modelId="{A6B1A7AF-3BD2-451D-9194-E80D59BA43CD}" type="presOf" srcId="{48038FA0-14C4-467B-96B4-D6FC052186D5}" destId="{88A7A2D8-1ACE-4087-AEA9-F4EEBD12FB56}" srcOrd="0" destOrd="0" presId="urn:microsoft.com/office/officeart/2005/8/layout/default"/>
    <dgm:cxn modelId="{9CE8B9B4-1C2A-487E-80B1-DFF1593FF88E}" type="presOf" srcId="{9B8F86AC-DF33-4D05-B49C-5D63A8616197}" destId="{C044F50F-3D9A-41B0-A2C4-0257584E766A}" srcOrd="0" destOrd="0" presId="urn:microsoft.com/office/officeart/2005/8/layout/default"/>
    <dgm:cxn modelId="{6BD00FD3-64F8-4095-A0DC-87BEC609CC2F}" type="presOf" srcId="{B477E4C2-26DE-4F41-8AC7-EB7CA3F8E846}" destId="{87534D75-BC49-4DF8-83EC-C1C83211766D}" srcOrd="0" destOrd="0" presId="urn:microsoft.com/office/officeart/2005/8/layout/default"/>
    <dgm:cxn modelId="{C9C9BDE7-5A5C-4F67-96FB-10A267BD4D25}" srcId="{9B8F86AC-DF33-4D05-B49C-5D63A8616197}" destId="{48038FA0-14C4-467B-96B4-D6FC052186D5}" srcOrd="2" destOrd="0" parTransId="{4547F39C-9BE8-4E49-A0E6-6AE717899897}" sibTransId="{DEB1F190-1A2E-4AB7-9075-39DF38901E94}"/>
    <dgm:cxn modelId="{A48A366A-B1C6-4B5A-A58D-69B3F5ABAB35}" type="presParOf" srcId="{C044F50F-3D9A-41B0-A2C4-0257584E766A}" destId="{3CFAF968-2ECB-4166-BFAF-955E1A8D068B}" srcOrd="0" destOrd="0" presId="urn:microsoft.com/office/officeart/2005/8/layout/default"/>
    <dgm:cxn modelId="{A197D5E1-6FC7-4C0C-972F-CA6ABB8B2E1F}" type="presParOf" srcId="{C044F50F-3D9A-41B0-A2C4-0257584E766A}" destId="{C404C61A-326A-4A42-A67A-378FD241B27C}" srcOrd="1" destOrd="0" presId="urn:microsoft.com/office/officeart/2005/8/layout/default"/>
    <dgm:cxn modelId="{233E4D51-1B86-4DE9-A5D6-2C4C27D6F018}" type="presParOf" srcId="{C044F50F-3D9A-41B0-A2C4-0257584E766A}" destId="{8607EF4F-EFE2-4226-92DE-4AB088A5AB0A}" srcOrd="2" destOrd="0" presId="urn:microsoft.com/office/officeart/2005/8/layout/default"/>
    <dgm:cxn modelId="{AAAC5CC5-EE38-43E1-98C5-040F836B8566}" type="presParOf" srcId="{C044F50F-3D9A-41B0-A2C4-0257584E766A}" destId="{1E8611C9-B7A5-491E-9F5A-11953FFE89D6}" srcOrd="3" destOrd="0" presId="urn:microsoft.com/office/officeart/2005/8/layout/default"/>
    <dgm:cxn modelId="{7BF6C3A1-E5CE-4B0E-B3D9-6DF323C4CA74}" type="presParOf" srcId="{C044F50F-3D9A-41B0-A2C4-0257584E766A}" destId="{88A7A2D8-1ACE-4087-AEA9-F4EEBD12FB56}" srcOrd="4" destOrd="0" presId="urn:microsoft.com/office/officeart/2005/8/layout/default"/>
    <dgm:cxn modelId="{793E94FF-000F-41D2-9BB3-17683B5D1C9D}" type="presParOf" srcId="{C044F50F-3D9A-41B0-A2C4-0257584E766A}" destId="{516B1581-BACA-4C7D-AFB2-245C920E05B4}" srcOrd="5" destOrd="0" presId="urn:microsoft.com/office/officeart/2005/8/layout/default"/>
    <dgm:cxn modelId="{9A402315-86A9-4CAF-B02C-B383D05222EA}" type="presParOf" srcId="{C044F50F-3D9A-41B0-A2C4-0257584E766A}" destId="{87534D75-BC49-4DF8-83EC-C1C83211766D}" srcOrd="6" destOrd="0" presId="urn:microsoft.com/office/officeart/2005/8/layout/default"/>
    <dgm:cxn modelId="{F28D8292-75D4-4894-8F7C-92AD9BD973C1}" type="presParOf" srcId="{C044F50F-3D9A-41B0-A2C4-0257584E766A}" destId="{AECE8823-D459-4C7D-AB05-9D74900A8816}" srcOrd="7" destOrd="0" presId="urn:microsoft.com/office/officeart/2005/8/layout/default"/>
    <dgm:cxn modelId="{5A60DADB-F2E9-4005-AA4D-6C548ECA666F}" type="presParOf" srcId="{C044F50F-3D9A-41B0-A2C4-0257584E766A}" destId="{013D32BA-5843-4592-A6A3-4F0FB24E1FD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448EE-7DD4-4C9D-96E7-0CD12334083B}">
      <dsp:nvSpPr>
        <dsp:cNvPr id="0" name=""/>
        <dsp:cNvSpPr/>
      </dsp:nvSpPr>
      <dsp:spPr>
        <a:xfrm>
          <a:off x="511650" y="246"/>
          <a:ext cx="2087985" cy="125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Develop and thrive </a:t>
          </a:r>
          <a:r>
            <a:rPr lang="en-GB" sz="1600" kern="1200" dirty="0">
              <a:latin typeface="+mj-lt"/>
            </a:rPr>
            <a:t>😊</a:t>
          </a:r>
          <a:endParaRPr lang="en-US" sz="1600" kern="1200" dirty="0">
            <a:latin typeface="+mj-lt"/>
          </a:endParaRPr>
        </a:p>
      </dsp:txBody>
      <dsp:txXfrm>
        <a:off x="511650" y="246"/>
        <a:ext cx="2087985" cy="1252791"/>
      </dsp:txXfrm>
    </dsp:sp>
    <dsp:sp modelId="{DD366D2E-0E0B-4AAD-8481-0C5942F92471}">
      <dsp:nvSpPr>
        <dsp:cNvPr id="0" name=""/>
        <dsp:cNvSpPr/>
      </dsp:nvSpPr>
      <dsp:spPr>
        <a:xfrm>
          <a:off x="2808435" y="246"/>
          <a:ext cx="2087985" cy="125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Make and keep friends, and understand what makes a  good friend  </a:t>
          </a:r>
          <a:r>
            <a:rPr lang="en-GB" sz="1600" kern="1200" dirty="0"/>
            <a:t>👭</a:t>
          </a:r>
          <a:endParaRPr lang="en-US" sz="1600" kern="1200" dirty="0"/>
        </a:p>
      </dsp:txBody>
      <dsp:txXfrm>
        <a:off x="2808435" y="246"/>
        <a:ext cx="2087985" cy="1252791"/>
      </dsp:txXfrm>
    </dsp:sp>
    <dsp:sp modelId="{359ABDE2-3843-4DA9-899B-66A05327727D}">
      <dsp:nvSpPr>
        <dsp:cNvPr id="0" name=""/>
        <dsp:cNvSpPr/>
      </dsp:nvSpPr>
      <dsp:spPr>
        <a:xfrm>
          <a:off x="5105219" y="246"/>
          <a:ext cx="2087985" cy="125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Use and enjoy time on our own</a:t>
          </a:r>
          <a:r>
            <a:rPr lang="en-GB" sz="1600" kern="1200" dirty="0">
              <a:latin typeface="+mj-lt"/>
            </a:rPr>
            <a:t>🧘‍♀️</a:t>
          </a:r>
          <a:endParaRPr lang="en-US" sz="1600" kern="1200" dirty="0">
            <a:latin typeface="+mj-lt"/>
          </a:endParaRPr>
        </a:p>
      </dsp:txBody>
      <dsp:txXfrm>
        <a:off x="5105219" y="246"/>
        <a:ext cx="2087985" cy="1252791"/>
      </dsp:txXfrm>
    </dsp:sp>
    <dsp:sp modelId="{B76EBCD3-801F-410E-9A3A-96A0DD7CB53A}">
      <dsp:nvSpPr>
        <dsp:cNvPr id="0" name=""/>
        <dsp:cNvSpPr/>
      </dsp:nvSpPr>
      <dsp:spPr>
        <a:xfrm>
          <a:off x="511650" y="1461836"/>
          <a:ext cx="2087985" cy="125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mj-lt"/>
            </a:rPr>
            <a:t>Empathise</a:t>
          </a:r>
          <a:r>
            <a:rPr lang="en-US" sz="1600" kern="1200" dirty="0">
              <a:latin typeface="+mj-lt"/>
            </a:rPr>
            <a:t> with others</a:t>
          </a:r>
          <a:r>
            <a:rPr lang="en-GB" sz="1600" kern="1200" dirty="0"/>
            <a:t>💕</a:t>
          </a:r>
          <a:endParaRPr lang="en-US" sz="1600" kern="1200" dirty="0"/>
        </a:p>
      </dsp:txBody>
      <dsp:txXfrm>
        <a:off x="511650" y="1461836"/>
        <a:ext cx="2087985" cy="1252791"/>
      </dsp:txXfrm>
    </dsp:sp>
    <dsp:sp modelId="{0CC55512-7C12-43E4-A8CE-C877D93DBF94}">
      <dsp:nvSpPr>
        <dsp:cNvPr id="0" name=""/>
        <dsp:cNvSpPr/>
      </dsp:nvSpPr>
      <dsp:spPr>
        <a:xfrm>
          <a:off x="4155770" y="2923672"/>
          <a:ext cx="2087985" cy="125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Play and learn</a:t>
          </a:r>
          <a:r>
            <a:rPr lang="en-GB" sz="1600" kern="1200" dirty="0">
              <a:latin typeface="+mj-lt"/>
            </a:rPr>
            <a:t>🎲🤔</a:t>
          </a:r>
          <a:endParaRPr lang="en-US" sz="1600" kern="1200" dirty="0">
            <a:latin typeface="+mj-lt"/>
          </a:endParaRPr>
        </a:p>
      </dsp:txBody>
      <dsp:txXfrm>
        <a:off x="4155770" y="2923672"/>
        <a:ext cx="2087985" cy="1252791"/>
      </dsp:txXfrm>
    </dsp:sp>
    <dsp:sp modelId="{5E656383-A51B-474C-8E18-0028A8A0BE0A}">
      <dsp:nvSpPr>
        <dsp:cNvPr id="0" name=""/>
        <dsp:cNvSpPr/>
      </dsp:nvSpPr>
      <dsp:spPr>
        <a:xfrm>
          <a:off x="5105219" y="1461836"/>
          <a:ext cx="2087985" cy="125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Develop a sense of right and wrong </a:t>
          </a:r>
          <a:r>
            <a:rPr lang="en-GB" sz="1600" kern="1200" dirty="0"/>
            <a:t>👍👎</a:t>
          </a:r>
          <a:endParaRPr lang="en-US" sz="1600" kern="1200" dirty="0"/>
        </a:p>
      </dsp:txBody>
      <dsp:txXfrm>
        <a:off x="5105219" y="1461836"/>
        <a:ext cx="2087985" cy="1252791"/>
      </dsp:txXfrm>
    </dsp:sp>
    <dsp:sp modelId="{CEB67990-19E1-4215-A106-772A31585A32}">
      <dsp:nvSpPr>
        <dsp:cNvPr id="0" name=""/>
        <dsp:cNvSpPr/>
      </dsp:nvSpPr>
      <dsp:spPr>
        <a:xfrm>
          <a:off x="1464147" y="2923672"/>
          <a:ext cx="2087985" cy="125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Resolve problems and setbacks and learn from them🤔</a:t>
          </a:r>
          <a:r>
            <a:rPr lang="en-GB" sz="1600" kern="1200" dirty="0">
              <a:latin typeface="+mj-lt"/>
            </a:rPr>
            <a:t>😀</a:t>
          </a:r>
          <a:endParaRPr lang="en-US" sz="1600" kern="1200" dirty="0">
            <a:latin typeface="+mj-lt"/>
          </a:endParaRPr>
        </a:p>
      </dsp:txBody>
      <dsp:txXfrm>
        <a:off x="1464147" y="2923672"/>
        <a:ext cx="2087985" cy="1252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AF968-2ECB-4166-BFAF-955E1A8D068B}">
      <dsp:nvSpPr>
        <dsp:cNvPr id="0" name=""/>
        <dsp:cNvSpPr/>
      </dsp:nvSpPr>
      <dsp:spPr>
        <a:xfrm>
          <a:off x="0" y="45259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May no be aware of their own mental health or understand what is happening</a:t>
          </a:r>
          <a:endParaRPr lang="en-US" sz="2100" kern="1200" dirty="0">
            <a:latin typeface="+mj-lt"/>
          </a:endParaRPr>
        </a:p>
      </dsp:txBody>
      <dsp:txXfrm>
        <a:off x="0" y="452598"/>
        <a:ext cx="2571749" cy="1543050"/>
      </dsp:txXfrm>
    </dsp:sp>
    <dsp:sp modelId="{8607EF4F-EFE2-4226-92DE-4AB088A5AB0A}">
      <dsp:nvSpPr>
        <dsp:cNvPr id="0" name=""/>
        <dsp:cNvSpPr/>
      </dsp:nvSpPr>
      <dsp:spPr>
        <a:xfrm>
          <a:off x="2828925" y="45259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Struggle to communicate how they are feeling</a:t>
          </a:r>
          <a:endParaRPr lang="en-US" sz="2100" kern="1200" dirty="0">
            <a:latin typeface="+mj-lt"/>
          </a:endParaRPr>
        </a:p>
      </dsp:txBody>
      <dsp:txXfrm>
        <a:off x="2828925" y="452598"/>
        <a:ext cx="2571749" cy="1543050"/>
      </dsp:txXfrm>
    </dsp:sp>
    <dsp:sp modelId="{88A7A2D8-1ACE-4087-AEA9-F4EEBD12FB56}">
      <dsp:nvSpPr>
        <dsp:cNvPr id="0" name=""/>
        <dsp:cNvSpPr/>
      </dsp:nvSpPr>
      <dsp:spPr>
        <a:xfrm>
          <a:off x="5657849" y="452598"/>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Struggle to cope with difficult feelings</a:t>
          </a:r>
          <a:endParaRPr lang="en-US" sz="2100" kern="1200" dirty="0">
            <a:latin typeface="+mj-lt"/>
          </a:endParaRPr>
        </a:p>
      </dsp:txBody>
      <dsp:txXfrm>
        <a:off x="5657849" y="452598"/>
        <a:ext cx="2571749" cy="1543050"/>
      </dsp:txXfrm>
    </dsp:sp>
    <dsp:sp modelId="{87534D75-BC49-4DF8-83EC-C1C83211766D}">
      <dsp:nvSpPr>
        <dsp:cNvPr id="0" name=""/>
        <dsp:cNvSpPr/>
      </dsp:nvSpPr>
      <dsp:spPr>
        <a:xfrm>
          <a:off x="1414462" y="225282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Think about or follow plans/instructions to improve their mental health</a:t>
          </a:r>
          <a:endParaRPr lang="en-US" sz="2100" kern="1200" dirty="0">
            <a:latin typeface="+mj-lt"/>
          </a:endParaRPr>
        </a:p>
      </dsp:txBody>
      <dsp:txXfrm>
        <a:off x="1414462" y="2252823"/>
        <a:ext cx="2571749" cy="1543050"/>
      </dsp:txXfrm>
    </dsp:sp>
    <dsp:sp modelId="{013D32BA-5843-4592-A6A3-4F0FB24E1FD7}">
      <dsp:nvSpPr>
        <dsp:cNvPr id="0" name=""/>
        <dsp:cNvSpPr/>
      </dsp:nvSpPr>
      <dsp:spPr>
        <a:xfrm>
          <a:off x="4243387" y="225282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mj-lt"/>
            </a:rPr>
            <a:t>Therefore we might see more challenging behaviour or more signs of distress</a:t>
          </a:r>
          <a:endParaRPr lang="en-US" sz="2100" kern="1200" dirty="0">
            <a:latin typeface="+mj-lt"/>
          </a:endParaRPr>
        </a:p>
      </dsp:txBody>
      <dsp:txXfrm>
        <a:off x="4243387" y="2252823"/>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ABA3EECC-6A4F-46A2-AE00-5C66F74861A5}" type="datetimeFigureOut">
              <a:rPr lang="en-GB"/>
              <a:pPr>
                <a:defRPr/>
              </a:pPr>
              <a:t>27/04/2023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15066B4F-2A91-4256-9035-F80EA1EC975A}" type="slidenum">
              <a:rPr lang="en-GB"/>
              <a:pPr>
                <a:defRPr/>
              </a:pPr>
              <a:t>‹#›</a:t>
            </a:fld>
            <a:endParaRPr lang="en-GB"/>
          </a:p>
        </p:txBody>
      </p:sp>
    </p:spTree>
    <p:extLst>
      <p:ext uri="{BB962C8B-B14F-4D97-AF65-F5344CB8AC3E}">
        <p14:creationId xmlns:p14="http://schemas.microsoft.com/office/powerpoint/2010/main" val="262350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10044A7-497C-4588-9B5C-45BCDDA559AA}" type="datetimeFigureOut">
              <a:rPr lang="en-GB" altLang="en-US"/>
              <a:pPr>
                <a:defRPr/>
              </a:pPr>
              <a:t>27/04/2023</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D4D42C7-3EAE-4A5F-BD34-C113A29A1764}" type="slidenum">
              <a:rPr lang="en-GB" altLang="en-US"/>
              <a:pPr>
                <a:defRPr/>
              </a:pPr>
              <a:t>‹#›</a:t>
            </a:fld>
            <a:endParaRPr lang="en-GB" altLang="en-US"/>
          </a:p>
        </p:txBody>
      </p:sp>
    </p:spTree>
    <p:extLst>
      <p:ext uri="{BB962C8B-B14F-4D97-AF65-F5344CB8AC3E}">
        <p14:creationId xmlns:p14="http://schemas.microsoft.com/office/powerpoint/2010/main" val="2888484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oingboing.org.u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names, housekeeping</a:t>
            </a:r>
          </a:p>
          <a:p>
            <a:r>
              <a:rPr lang="en-GB" dirty="0"/>
              <a:t>Explain the workshop is called ‘Thrive’ as it was chosen by a group of parents that our service did work with. . .workshop 1 hr long plus time for questions Mention Feedback form on desk, parents need to rate themselves at the beginning and then at the end.</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1</a:t>
            </a:fld>
            <a:endParaRPr lang="en-GB" altLang="en-US"/>
          </a:p>
        </p:txBody>
      </p:sp>
    </p:spTree>
    <p:extLst>
      <p:ext uri="{BB962C8B-B14F-4D97-AF65-F5344CB8AC3E}">
        <p14:creationId xmlns:p14="http://schemas.microsoft.com/office/powerpoint/2010/main" val="41182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group, are children resilient today ? how is parenting now different from when YOU were children? </a:t>
            </a:r>
          </a:p>
          <a:p>
            <a:endParaRPr lang="en-GB" dirty="0"/>
          </a:p>
          <a:p>
            <a:r>
              <a:rPr lang="en-GB" dirty="0"/>
              <a:t>(they may talk about social media changing things, expectations in school have increased, more pressure, different parenting styles when they were little?</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10</a:t>
            </a:fld>
            <a:endParaRPr lang="en-GB" altLang="en-US"/>
          </a:p>
        </p:txBody>
      </p:sp>
    </p:spTree>
    <p:extLst>
      <p:ext uri="{BB962C8B-B14F-4D97-AF65-F5344CB8AC3E}">
        <p14:creationId xmlns:p14="http://schemas.microsoft.com/office/powerpoint/2010/main" val="62920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The Resilience Framework has been put together by an organisation called </a:t>
            </a:r>
            <a:r>
              <a:rPr lang="en-GB" sz="1200" b="0" kern="1200" dirty="0" err="1">
                <a:solidFill>
                  <a:schemeClr val="tx1"/>
                </a:solidFill>
                <a:effectLst/>
                <a:latin typeface="+mn-lt"/>
                <a:ea typeface="+mn-ea"/>
                <a:cs typeface="+mn-cs"/>
              </a:rPr>
              <a:t>Boingboing</a:t>
            </a:r>
            <a:r>
              <a:rPr lang="en-GB" sz="1200" b="0" kern="1200" dirty="0">
                <a:solidFill>
                  <a:schemeClr val="tx1"/>
                </a:solidFill>
                <a:effectLst/>
                <a:latin typeface="+mn-lt"/>
                <a:ea typeface="+mn-ea"/>
                <a:cs typeface="+mn-cs"/>
              </a:rPr>
              <a:t> using lots of evidence based research and data gathered from experienced professionals who work in communities, many of the communities very deprived. </a:t>
            </a:r>
          </a:p>
          <a:p>
            <a:r>
              <a:rPr lang="en-GB" sz="1200" b="0" kern="1200" dirty="0">
                <a:solidFill>
                  <a:schemeClr val="tx1"/>
                </a:solidFill>
                <a:effectLst/>
                <a:latin typeface="+mn-lt"/>
                <a:ea typeface="+mn-ea"/>
                <a:cs typeface="+mn-cs"/>
              </a:rPr>
              <a:t>We have copies of this if you want to take it home have a think about all the components of the resilience framework.</a:t>
            </a:r>
          </a:p>
          <a:p>
            <a:r>
              <a:rPr lang="en-GB" sz="1200" b="0" kern="1200" dirty="0">
                <a:solidFill>
                  <a:schemeClr val="tx1"/>
                </a:solidFill>
                <a:effectLst/>
                <a:latin typeface="+mn-lt"/>
                <a:ea typeface="+mn-ea"/>
                <a:cs typeface="+mn-cs"/>
              </a:rPr>
              <a:t>Please see their website </a:t>
            </a:r>
            <a:r>
              <a:rPr lang="en-GB" sz="1200" b="0" u="sng" kern="1200" dirty="0">
                <a:solidFill>
                  <a:schemeClr val="tx1"/>
                </a:solidFill>
                <a:effectLst/>
                <a:latin typeface="+mn-lt"/>
                <a:ea typeface="+mn-ea"/>
                <a:cs typeface="+mn-cs"/>
                <a:hlinkClick r:id="rId3"/>
              </a:rPr>
              <a:t>www.boingboing.org.uk</a:t>
            </a:r>
            <a:r>
              <a:rPr lang="en-GB" sz="1200" b="0" kern="1200" dirty="0">
                <a:solidFill>
                  <a:schemeClr val="tx1"/>
                </a:solidFill>
                <a:effectLst/>
                <a:latin typeface="+mn-lt"/>
                <a:ea typeface="+mn-ea"/>
                <a:cs typeface="+mn-cs"/>
              </a:rPr>
              <a:t> for further information about the framework and strategies to improve resilience within the community</a:t>
            </a:r>
            <a:endParaRPr lang="en-GB" b="0" dirty="0"/>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11</a:t>
            </a:fld>
            <a:endParaRPr lang="en-GB" altLang="en-US"/>
          </a:p>
        </p:txBody>
      </p:sp>
    </p:spTree>
    <p:extLst>
      <p:ext uri="{BB962C8B-B14F-4D97-AF65-F5344CB8AC3E}">
        <p14:creationId xmlns:p14="http://schemas.microsoft.com/office/powerpoint/2010/main" val="315468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Important for parents to stay mentally well in order to increase </a:t>
            </a:r>
            <a:r>
              <a:rPr lang="en-GB" altLang="en-US" dirty="0" err="1"/>
              <a:t>childs</a:t>
            </a:r>
            <a:r>
              <a:rPr lang="en-GB" altLang="en-US" dirty="0"/>
              <a:t> protective factors</a:t>
            </a:r>
          </a:p>
          <a:p>
            <a:r>
              <a:rPr lang="en-GB" altLang="en-US" dirty="0"/>
              <a:t>what can we do to look after our mental wellbeing? Any other suggestions or what have you found helpful??</a:t>
            </a:r>
          </a:p>
          <a:p>
            <a:r>
              <a:rPr lang="en-GB" altLang="en-US" dirty="0"/>
              <a:t>Mindfulness?? Parenting group??</a:t>
            </a:r>
          </a:p>
          <a:p>
            <a:r>
              <a:rPr lang="en-GB" altLang="en-US" dirty="0"/>
              <a:t>FOOD AND MOOD – important how eating can improve mood – vitamins minerals and evidence suggests eating food with colour can help with mood</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0A3A03B-6953-45A6-93A3-CD98B117AD32}" type="slidenum">
              <a:rPr lang="en-GB" altLang="en-US" smtClean="0">
                <a:latin typeface="Arial" charset="0"/>
              </a:rPr>
              <a:pPr>
                <a:spcBef>
                  <a:spcPct val="0"/>
                </a:spcBef>
              </a:pPr>
              <a:t>12</a:t>
            </a:fld>
            <a:endParaRPr lang="en-GB"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itchFamily="34" charset="0"/>
                <a:ea typeface="MS PGothic" pitchFamily="34" charset="-128"/>
                <a:cs typeface="Arial" pitchFamily="34" charset="0"/>
              </a:rPr>
              <a:t>When we are busy with family life, we don’t realise how much stuff we have going on. . . . .Ask to shout out stresses, also to share positive and negative strategies used talk about strategies to help, talking exercising, fidget toys, Mindfulness etc</a:t>
            </a:r>
          </a:p>
          <a:p>
            <a:r>
              <a:rPr lang="en-GB" altLang="en-US" dirty="0">
                <a:latin typeface="Arial" pitchFamily="34" charset="0"/>
                <a:ea typeface="MS PGothic" pitchFamily="34" charset="-128"/>
                <a:cs typeface="Arial" pitchFamily="34" charset="0"/>
              </a:rPr>
              <a:t>(blank stress bucket on Next slide or can hand out to take home?)</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13D2B33-3D73-4D33-9523-44A76FD7D435}" type="slidenum">
              <a:rPr lang="en-US" altLang="en-US" smtClean="0">
                <a:ea typeface="MS PGothic" pitchFamily="34" charset="-128"/>
              </a:rPr>
              <a:pPr/>
              <a:t>13</a:t>
            </a:fld>
            <a:endParaRPr lang="en-US" altLang="en-US">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can feel overwhelmed, stressed, anxious, panicky. THINGS THAT CAN HELP, Deep breaths, 5 Finger breathing, Anxiety sheet, grounding technique, distractions, Stay Calm box (include favourite things, stress toys etc).  Explain you have some handouts to explain how to use these strategies at the end</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14</a:t>
            </a:fld>
            <a:endParaRPr lang="en-GB" altLang="en-US"/>
          </a:p>
        </p:txBody>
      </p:sp>
    </p:spTree>
    <p:extLst>
      <p:ext uri="{BB962C8B-B14F-4D97-AF65-F5344CB8AC3E}">
        <p14:creationId xmlns:p14="http://schemas.microsoft.com/office/powerpoint/2010/main" val="373652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(Hand out post it notes across the tables with pens)</a:t>
            </a:r>
          </a:p>
          <a:p>
            <a:r>
              <a:rPr lang="en-GB" altLang="en-US" dirty="0"/>
              <a:t>Think of when you recovered from something (DON’T HAVE TO SAY WHAT IT WAS, KEEP THIS BIT PRIVATE)– could be an injury, illness, mental health difficulty, life event …</a:t>
            </a:r>
          </a:p>
          <a:p>
            <a:r>
              <a:rPr lang="en-GB" altLang="en-US" dirty="0"/>
              <a:t>What helped your recovery – write 3 things down on post its and put the post it on a board in the room (or trainer collect them up)</a:t>
            </a:r>
          </a:p>
          <a:p>
            <a:r>
              <a:rPr lang="en-GB" altLang="en-US" dirty="0"/>
              <a:t>When everyone has done this trainer read through them, see what the main things/themes are that help us recover.</a:t>
            </a:r>
          </a:p>
          <a:p>
            <a:endParaRPr lang="en-GB"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157FAE-FC1A-4735-8FBF-4C4137A86881}" type="slidenum">
              <a:rPr lang="en-GB" altLang="en-US" smtClean="0"/>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It’s often difficult talking about difficult emotions and mental health with our children. This is a 5 min video  which talks about ways to try and have conversations with your child about how they are feeling. (NB: the picture is The character called ‘Sadness’ from the 2015 Pixar children’s film, "Inside Out“ which is a really good film to get primary school age children identifying and labelling emotions.</a:t>
            </a:r>
          </a:p>
          <a:p>
            <a:r>
              <a:rPr lang="en-GB" altLang="en-US" dirty="0"/>
              <a:t>At the end of the video, maybe suggest for younger children, it may be that you try and have the conversation when you are watching a kids film with them or maybe drawing, painting or doing play doh with them? ANNA FREUD YOUTUBE CLIP 5.30 MINS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794C9-7B4C-407F-99D4-21656CF1BB29}" type="slidenum">
              <a:rPr lang="en-GB" altLang="en-US" smtClean="0"/>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 What parents can do? . . .Like the Anna Freud video, make it part of normal routine.</a:t>
            </a:r>
          </a:p>
          <a:p>
            <a:r>
              <a:rPr lang="en-GB" altLang="en-US" dirty="0"/>
              <a:t>Try modelling positive behaviour with your children</a:t>
            </a:r>
          </a:p>
          <a:p>
            <a:r>
              <a:rPr lang="en-GB" altLang="en-US" dirty="0"/>
              <a:t>‘Stay Calm’ easier said than done, but children learn from their parents/carers if they have had a minor accident and we overreact that sends a message about how we should deal with situations</a:t>
            </a:r>
          </a:p>
          <a:p>
            <a:r>
              <a:rPr lang="en-GB" altLang="en-US" b="1" dirty="0"/>
              <a:t>NB You may want to print copies of this out to hand out to parents, previous groups found a useful resource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1293E3-5299-442E-9A2D-763161438416}" type="slidenum">
              <a:rPr lang="en-GB" altLang="en-US" smtClean="0"/>
              <a:pPr/>
              <a:t>17</a:t>
            </a:fld>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70C0"/>
                </a:solidFill>
                <a:latin typeface="Arial" charset="0"/>
              </a:rPr>
              <a:t> Positive attention- compliment the smallest of things</a:t>
            </a:r>
          </a:p>
          <a:p>
            <a:r>
              <a:rPr lang="en-GB" sz="1200" dirty="0">
                <a:solidFill>
                  <a:srgbClr val="0070C0"/>
                </a:solidFill>
                <a:latin typeface="Arial" charset="0"/>
              </a:rPr>
              <a:t>Labelled praise -  important to keep it specific, not vague. . .language you use is clear concise</a:t>
            </a:r>
          </a:p>
          <a:p>
            <a:r>
              <a:rPr lang="en-GB" sz="1200" dirty="0">
                <a:solidFill>
                  <a:srgbClr val="0070C0"/>
                </a:solidFill>
                <a:latin typeface="Arial" charset="0"/>
              </a:rPr>
              <a:t>Rewards - praise and reward the positive behaviour and if they have managed something difficult </a:t>
            </a:r>
            <a:r>
              <a:rPr lang="en-GB" sz="1200" dirty="0" err="1">
                <a:solidFill>
                  <a:srgbClr val="0070C0"/>
                </a:solidFill>
                <a:latin typeface="Arial" charset="0"/>
              </a:rPr>
              <a:t>ie</a:t>
            </a:r>
            <a:r>
              <a:rPr lang="en-GB" sz="1200" dirty="0">
                <a:solidFill>
                  <a:srgbClr val="0070C0"/>
                </a:solidFill>
                <a:latin typeface="Arial" charset="0"/>
              </a:rPr>
              <a:t> getting into nursery/school, this sends a positive message.– Try and encourage even the smallest things . . .Use rewards immediately after the behaviour </a:t>
            </a:r>
          </a:p>
          <a:p>
            <a:r>
              <a:rPr lang="en-GB" sz="1200" dirty="0">
                <a:solidFill>
                  <a:srgbClr val="0070C0"/>
                </a:solidFill>
                <a:latin typeface="Arial" charset="0"/>
              </a:rPr>
              <a:t>Enjoyable activities -  Sometimes it may be hard to find activities your child enjoys, or it can be tricky for them to participate in them regularly.  But having fun and doing things we enjoy naturally lifts our mood</a:t>
            </a:r>
          </a:p>
          <a:p>
            <a:r>
              <a:rPr lang="en-GB" sz="1200" dirty="0">
                <a:solidFill>
                  <a:srgbClr val="0070C0"/>
                </a:solidFill>
                <a:latin typeface="Arial" charset="0"/>
              </a:rPr>
              <a:t>Helping your child to achieve manageable goals will build their self-esteem and help to lift their mood . . the goal is achievable and within your child’s capability, do ONE STEP at a time</a:t>
            </a:r>
          </a:p>
          <a:p>
            <a:r>
              <a:rPr lang="en-GB" sz="1200" dirty="0">
                <a:solidFill>
                  <a:srgbClr val="0070C0"/>
                </a:solidFill>
                <a:latin typeface="Arial" charset="0"/>
              </a:rPr>
              <a:t>Plan for success – plan your daily routine, activities and outings to give you and your child the best chance of a successful outcome. . .preparation, visual cues/visual timetables.</a:t>
            </a:r>
          </a:p>
          <a:p>
            <a:r>
              <a:rPr lang="en-GB" sz="1200" dirty="0">
                <a:solidFill>
                  <a:srgbClr val="0070C0"/>
                </a:solidFill>
                <a:latin typeface="Arial" charset="0"/>
              </a:rPr>
              <a:t>Clear boundaries - Having consistent routines and boundaries help children to learn what is expected of them and makes their life more predictable.  </a:t>
            </a:r>
          </a:p>
          <a:p>
            <a:r>
              <a:rPr lang="en-GB" sz="1200" dirty="0">
                <a:solidFill>
                  <a:srgbClr val="0070C0"/>
                </a:solidFill>
                <a:latin typeface="Arial" charset="0"/>
              </a:rPr>
              <a:t>CYP </a:t>
            </a:r>
            <a:r>
              <a:rPr lang="en-GB" sz="1200" dirty="0" err="1">
                <a:solidFill>
                  <a:srgbClr val="0070C0"/>
                </a:solidFill>
                <a:latin typeface="Arial" charset="0"/>
              </a:rPr>
              <a:t>Addit</a:t>
            </a:r>
            <a:r>
              <a:rPr lang="en-GB" sz="1200" dirty="0">
                <a:solidFill>
                  <a:srgbClr val="0070C0"/>
                </a:solidFill>
                <a:latin typeface="Arial" charset="0"/>
              </a:rPr>
              <a:t> Needs – try not to bend the rules/ confusing</a:t>
            </a:r>
          </a:p>
          <a:p>
            <a:r>
              <a:rPr lang="en-GB" sz="1200" dirty="0">
                <a:solidFill>
                  <a:srgbClr val="0070C0"/>
                </a:solidFill>
                <a:latin typeface="Arial" charset="0"/>
              </a:rPr>
              <a:t>Help your child to understand / express emotions  - we are role models, label your own emotions, if you notice change, comment e.g. ‘I can see you’re feeling sad that we have to go home.’ By doing these things consistently it will help them understand, manage their emotions and learn how to problem solve themselves</a:t>
            </a:r>
          </a:p>
          <a:p>
            <a:endParaRPr lang="en-GB" sz="1200" dirty="0">
              <a:solidFill>
                <a:srgbClr val="0070C0"/>
              </a:solidFill>
              <a:latin typeface="Arial" charset="0"/>
            </a:endParaRPr>
          </a:p>
          <a:p>
            <a:r>
              <a:rPr lang="en-GB" sz="1200" dirty="0">
                <a:solidFill>
                  <a:srgbClr val="0070C0"/>
                </a:solidFill>
                <a:latin typeface="Arial" charset="0"/>
              </a:rPr>
              <a:t>Do you have special time with your child? (ASK group)</a:t>
            </a:r>
          </a:p>
          <a:p>
            <a:r>
              <a:rPr lang="en-GB" sz="1200" dirty="0">
                <a:solidFill>
                  <a:srgbClr val="0070C0"/>
                </a:solidFill>
                <a:latin typeface="Arial" charset="0"/>
              </a:rPr>
              <a:t>then talk about worry jar, give out The Worry Jar leaflet and Self soothe Box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NB You may want to print copies of this out to hand out to parents, previous groups found a useful resource</a:t>
            </a:r>
          </a:p>
          <a:p>
            <a:endParaRPr lang="en-GB" dirty="0"/>
          </a:p>
        </p:txBody>
      </p:sp>
      <p:sp>
        <p:nvSpPr>
          <p:cNvPr id="4" name="Slide Number Placeholder 3"/>
          <p:cNvSpPr>
            <a:spLocks noGrp="1"/>
          </p:cNvSpPr>
          <p:nvPr>
            <p:ph type="sldNum" sz="quarter" idx="10"/>
          </p:nvPr>
        </p:nvSpPr>
        <p:spPr/>
        <p:txBody>
          <a:bodyPr/>
          <a:lstStyle/>
          <a:p>
            <a:pPr>
              <a:defRPr/>
            </a:pPr>
            <a:fld id="{2D4D42C7-3EAE-4A5F-BD34-C113A29A1764}" type="slidenum">
              <a:rPr lang="en-GB" altLang="en-US" smtClean="0"/>
              <a:pPr>
                <a:defRPr/>
              </a:pPr>
              <a:t>18</a:t>
            </a:fld>
            <a:endParaRPr lang="en-GB" altLang="en-US"/>
          </a:p>
        </p:txBody>
      </p:sp>
    </p:spTree>
    <p:extLst>
      <p:ext uri="{BB962C8B-B14F-4D97-AF65-F5344CB8AC3E}">
        <p14:creationId xmlns:p14="http://schemas.microsoft.com/office/powerpoint/2010/main" val="67305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Sometimes input from family might not be enough and it may be that you feel your child may need some support from either school or from specialist services like CAMHS.</a:t>
            </a:r>
          </a:p>
          <a:p>
            <a:r>
              <a:rPr lang="en-GB" dirty="0"/>
              <a:t>Explain this is a brief list of indicators, if any concerns speak to mental health lead within school, </a:t>
            </a:r>
            <a:r>
              <a:rPr lang="en-GB" dirty="0" err="1"/>
              <a:t>gp</a:t>
            </a:r>
            <a:r>
              <a:rPr lang="en-GB" dirty="0"/>
              <a:t>, any other professionals involved. Self harm  and restricting food may be for older children may need core CAMHS.  Explain about MHST, parents can speak to MH lead in their child’s school.</a:t>
            </a:r>
          </a:p>
          <a:p>
            <a:r>
              <a:rPr lang="en-GB" dirty="0"/>
              <a:t>Reminder, mental health is on a continuum, it can go up and it can come back down so getting the right help at the right time helps.</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19</a:t>
            </a:fld>
            <a:endParaRPr lang="en-GB" altLang="en-US"/>
          </a:p>
        </p:txBody>
      </p:sp>
    </p:spTree>
    <p:extLst>
      <p:ext uri="{BB962C8B-B14F-4D97-AF65-F5344CB8AC3E}">
        <p14:creationId xmlns:p14="http://schemas.microsoft.com/office/powerpoint/2010/main" val="23850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list. . . any other things people would like us to add or consider?) REMEMBER TO KEEP YOURSELF SAFE, ONLY SHARE WHAT YOU WANT</a:t>
            </a:r>
          </a:p>
          <a:p>
            <a:r>
              <a:rPr lang="en-GB" dirty="0"/>
              <a:t>Confidentiality – what we talk about stays in here</a:t>
            </a:r>
          </a:p>
          <a:p>
            <a:r>
              <a:rPr lang="en-GB" dirty="0"/>
              <a:t>Respect – we may all have different views on things, important that we respect each others views and how we live each other’s lives</a:t>
            </a:r>
          </a:p>
          <a:p>
            <a:r>
              <a:rPr lang="en-GB" dirty="0"/>
              <a:t>Non judgemental – we aren’t here to judge people or discriminate against each other</a:t>
            </a:r>
          </a:p>
          <a:p>
            <a:r>
              <a:rPr lang="en-GB" dirty="0"/>
              <a:t>Listen – we can learn so much from each other, important to listen to each other and be patient</a:t>
            </a:r>
          </a:p>
          <a:p>
            <a:r>
              <a:rPr lang="en-GB" dirty="0"/>
              <a:t>Ask questions - If you’re not sure, just ask! Cliché but no such thing as silly question, only way we learn</a:t>
            </a:r>
          </a:p>
          <a:p>
            <a:r>
              <a:rPr lang="en-GB" dirty="0"/>
              <a:t>Difficult conversations – please protect yourself, only share what you feel comfortable with</a:t>
            </a:r>
          </a:p>
          <a:p>
            <a:r>
              <a:rPr lang="en-GB" dirty="0"/>
              <a:t>You’re doing a good job! –coming here today means you are doing a great job and that you want to continue to keep you and your child happy and healthy both physically and mentally.  Often we can be too self critical, no one has ever got the perfect child and likewise, there’s no such thing as the perfect parent, we are learning on the job!!</a:t>
            </a:r>
          </a:p>
          <a:p>
            <a:endParaRPr lang="en-GB" dirty="0"/>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2</a:t>
            </a:fld>
            <a:endParaRPr lang="en-GB" altLang="en-US"/>
          </a:p>
        </p:txBody>
      </p:sp>
    </p:spTree>
    <p:extLst>
      <p:ext uri="{BB962C8B-B14F-4D97-AF65-F5344CB8AC3E}">
        <p14:creationId xmlns:p14="http://schemas.microsoft.com/office/powerpoint/2010/main" val="3033399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recap</a:t>
            </a:r>
          </a:p>
          <a:p>
            <a:r>
              <a:rPr lang="en-US" altLang="en-US" dirty="0"/>
              <a:t>Step 1 - </a:t>
            </a:r>
            <a:r>
              <a:rPr lang="en-GB" altLang="en-US" dirty="0"/>
              <a:t>Talking to your child about feelings/emotions. Think about how important it is for you to come to this group, when you talk to someone and you feel listened to?</a:t>
            </a:r>
          </a:p>
          <a:p>
            <a:r>
              <a:rPr lang="en-GB" altLang="en-US" dirty="0"/>
              <a:t>How do you and your child manage your stress buckets? (some resource sheets here</a:t>
            </a:r>
          </a:p>
          <a:p>
            <a:r>
              <a:rPr lang="en-GB" altLang="en-US" dirty="0"/>
              <a:t>Help your child build resilience - Standing back and allowing your child to sort out their own problems don’t try and ‘fix’ everything for them.</a:t>
            </a:r>
          </a:p>
          <a:p>
            <a:r>
              <a:rPr lang="en-GB" altLang="en-US" dirty="0"/>
              <a:t>You are the best role model for your child, Managing your own emotions when your child is distressed.</a:t>
            </a:r>
          </a:p>
          <a:p>
            <a:r>
              <a:rPr lang="en-US" altLang="en-US" dirty="0"/>
              <a:t>Step 2 &amp; 3 Access more advice if required, via CAMHS, </a:t>
            </a:r>
            <a:r>
              <a:rPr lang="en-US" altLang="en-US" dirty="0" err="1"/>
              <a:t>MindEd</a:t>
            </a:r>
            <a:r>
              <a:rPr lang="en-US" altLang="en-US" dirty="0"/>
              <a:t>, Anna Freud Website, we have leaflets you can take if you want called ‘tips for helping talking about MH’</a:t>
            </a:r>
          </a:p>
          <a:p>
            <a:endParaRPr lang="en-US" altLang="en-US" dirty="0"/>
          </a:p>
          <a:p>
            <a:r>
              <a:rPr lang="en-US" altLang="en-US" dirty="0"/>
              <a:t>Step 4 - Explain All Age Crisis line – CWP CAMHS helpline available between 24/7</a:t>
            </a:r>
          </a:p>
          <a:p>
            <a:endParaRPr lang="en-US" altLang="en-US" dirty="0"/>
          </a:p>
          <a:p>
            <a:r>
              <a:rPr lang="en-US" altLang="en-US" dirty="0"/>
              <a:t>Leaflets about advice line available and leaflets about talking about mental health</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5B6B9B-B80F-4FCA-AAD9-5E4E7536919C}" type="slidenum">
              <a:rPr lang="en-GB" altLang="en-US" smtClean="0"/>
              <a:pPr/>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Anyone used </a:t>
            </a:r>
            <a:r>
              <a:rPr lang="en-GB" altLang="en-US" dirty="0" err="1"/>
              <a:t>Minfulness</a:t>
            </a:r>
            <a:r>
              <a:rPr lang="en-GB" altLang="en-US" dirty="0"/>
              <a:t>??</a:t>
            </a:r>
          </a:p>
          <a:p>
            <a:r>
              <a:rPr lang="en-GB" altLang="en-US" dirty="0"/>
              <a:t>(use this one or read one out??) Explain that Mindfulness allows the voices to be there but  allows you to say to yourself, I’m not dealing with that right now. Recognising things that have happened in the PAST that you cannot change and we don’t want to worry about the FUTURE, things that may or may not happen.  We want to focus on the PRESENT, stay in the moment.</a:t>
            </a:r>
          </a:p>
          <a:p>
            <a:r>
              <a:rPr lang="en-GB" altLang="en-US" dirty="0"/>
              <a:t> Also, they can download Headspace on your phone or search Mindfulness videos on  YouTube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760654-54B8-4405-8C37-759C5E9D292B}" type="slidenum">
              <a:rPr lang="en-GB" altLang="en-US" smtClean="0"/>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some of the resources printed out </a:t>
            </a:r>
            <a:r>
              <a:rPr lang="en-GB" dirty="0" err="1"/>
              <a:t>eg</a:t>
            </a:r>
            <a:r>
              <a:rPr lang="en-GB" dirty="0"/>
              <a:t> Square breathing . . Finger breathing . . .anna </a:t>
            </a:r>
            <a:r>
              <a:rPr lang="en-GB" dirty="0" err="1"/>
              <a:t>freud</a:t>
            </a:r>
            <a:r>
              <a:rPr lang="en-GB" dirty="0"/>
              <a:t> website  . . .ways to talk (Slide 17). . How to build resilience?(slide 18)</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22</a:t>
            </a:fld>
            <a:endParaRPr lang="en-GB" altLang="en-US"/>
          </a:p>
        </p:txBody>
      </p:sp>
    </p:spTree>
    <p:extLst>
      <p:ext uri="{BB962C8B-B14F-4D97-AF65-F5344CB8AC3E}">
        <p14:creationId xmlns:p14="http://schemas.microsoft.com/office/powerpoint/2010/main" val="245509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Positivitree</a:t>
            </a:r>
            <a:r>
              <a:rPr lang="en-GB" dirty="0"/>
              <a:t> - parent support group </a:t>
            </a:r>
            <a:r>
              <a:rPr lang="en-GB"/>
              <a:t>with a </a:t>
            </a:r>
            <a:r>
              <a:rPr lang="en-GB" dirty="0"/>
              <a:t>child with additional needs (either physical disabilities or neurodiverse diagnoses’)</a:t>
            </a:r>
          </a:p>
          <a:p>
            <a:r>
              <a:rPr lang="en-GB" dirty="0"/>
              <a:t>https://en-gb.facebook.com/thepositivitree/ </a:t>
            </a:r>
          </a:p>
          <a:p>
            <a:r>
              <a:rPr lang="en-GB" dirty="0"/>
              <a:t>NB mention that </a:t>
            </a:r>
            <a:r>
              <a:rPr lang="en-GB" dirty="0" err="1"/>
              <a:t>ADDvanced</a:t>
            </a:r>
            <a:r>
              <a:rPr lang="en-GB" dirty="0"/>
              <a:t> solutions not currently offering workshops on the Wirral but Koala North West and Crea8ing community do, go to Family Tool Box for more details or the websites mentioned above.</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23</a:t>
            </a:fld>
            <a:endParaRPr lang="en-GB" altLang="en-US"/>
          </a:p>
        </p:txBody>
      </p:sp>
    </p:spTree>
    <p:extLst>
      <p:ext uri="{BB962C8B-B14F-4D97-AF65-F5344CB8AC3E}">
        <p14:creationId xmlns:p14="http://schemas.microsoft.com/office/powerpoint/2010/main" val="432878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everyone fill in the level of confidence and complete the rest of feedback form please can put name or leave anonymous.</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24</a:t>
            </a:fld>
            <a:endParaRPr lang="en-GB" altLang="en-US"/>
          </a:p>
        </p:txBody>
      </p:sp>
    </p:spTree>
    <p:extLst>
      <p:ext uri="{BB962C8B-B14F-4D97-AF65-F5344CB8AC3E}">
        <p14:creationId xmlns:p14="http://schemas.microsoft.com/office/powerpoint/2010/main" val="2578539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Any Qs, thank everyone, try and make use of the </a:t>
            </a:r>
            <a:r>
              <a:rPr lang="en-US" altLang="en-US" dirty="0" err="1"/>
              <a:t>Mymind</a:t>
            </a:r>
            <a:r>
              <a:rPr lang="en-US" altLang="en-US" dirty="0"/>
              <a:t> website.#</a:t>
            </a:r>
          </a:p>
          <a:p>
            <a:r>
              <a:rPr lang="en-US" altLang="en-US" dirty="0"/>
              <a:t>Rachel/MHST  will continue to be involved with your service/school, you can speak to the Mental Health Lead (</a:t>
            </a:r>
            <a:r>
              <a:rPr lang="en-US" altLang="en-US" dirty="0" err="1"/>
              <a:t>ie</a:t>
            </a:r>
            <a:r>
              <a:rPr lang="en-US" altLang="en-US" dirty="0"/>
              <a:t> SENCO or </a:t>
            </a:r>
            <a:r>
              <a:rPr lang="en-US" altLang="en-US"/>
              <a:t>Deputy Head) in </a:t>
            </a:r>
            <a:r>
              <a:rPr lang="en-US" altLang="en-US" dirty="0"/>
              <a:t>your school if you think your child might need support from our team</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63424E-506B-4637-B947-509657357A7F}" type="slidenum">
              <a:rPr lang="en-GB" altLang="en-US" smtClean="0"/>
              <a:pPr/>
              <a:t>25</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The aim of the Workshop is to give you a general overview about mental health in children and give you some guidance about how to help your child build resilience. </a:t>
            </a:r>
          </a:p>
          <a:p>
            <a:r>
              <a:rPr lang="en-GB" altLang="en-US" dirty="0"/>
              <a:t>Remember, no one is an expert its about building on what you know and the individual needs of your child. . . .Sharing ideas in a group can help others</a:t>
            </a:r>
          </a:p>
          <a:p>
            <a:endParaRPr lang="en-GB"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AB52D6-C664-4DF9-A91E-6685ADD670BF}"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are the MHST, which comes under the Access Team.  Explain our role in primary schools and that we offer low level psychological interventions to CYP with ‘Mild’ mental health difficulties </a:t>
            </a:r>
            <a:r>
              <a:rPr lang="en-US" altLang="en-US" dirty="0" err="1"/>
              <a:t>eg</a:t>
            </a:r>
            <a:r>
              <a:rPr lang="en-US" altLang="en-US" dirty="0"/>
              <a:t> anxiety/worries/low mood. CAMHS (0-18 Team) is a specialist mental health service for children who need a specialist service/ support with mental health  9moderate to severe mental ill health)</a:t>
            </a:r>
          </a:p>
          <a:p>
            <a:r>
              <a:rPr lang="en-US" altLang="en-US" dirty="0"/>
              <a:t>Referral process – via mental health lead in school, GP, professional involved in your child’s care and or completing a Request for Help form online</a:t>
            </a:r>
          </a:p>
          <a:p>
            <a:r>
              <a:rPr lang="en-US" altLang="en-US" dirty="0"/>
              <a:t>Offer training/ consultations with professionals working with young people and families</a:t>
            </a:r>
          </a:p>
          <a:p>
            <a:r>
              <a:rPr lang="en-US" altLang="en-US" dirty="0"/>
              <a:t>Mental Health is everybody’s business – school, Family, community, children themselves</a:t>
            </a:r>
          </a:p>
          <a:p>
            <a:endParaRPr lang="en-GB" dirty="0"/>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4</a:t>
            </a:fld>
            <a:endParaRPr lang="en-GB" altLang="en-US"/>
          </a:p>
        </p:txBody>
      </p:sp>
    </p:spTree>
    <p:extLst>
      <p:ext uri="{BB962C8B-B14F-4D97-AF65-F5344CB8AC3E}">
        <p14:creationId xmlns:p14="http://schemas.microsoft.com/office/powerpoint/2010/main" val="57638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Positive mental health is not about being happy, it consists of all these things for a child to Thrive.</a:t>
            </a:r>
          </a:p>
          <a:p>
            <a:pPr eaLnBrk="1" hangingPunct="1">
              <a:spcBef>
                <a:spcPct val="0"/>
              </a:spcBef>
            </a:pPr>
            <a:r>
              <a:rPr lang="en-GB" altLang="en-US" dirty="0"/>
              <a:t>it is about being able to cope with difficulties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CA44EC-59C6-463E-8002-0F2F51F0345E}" type="slidenum">
              <a:rPr lang="en-GB" altLang="en-US" smtClean="0">
                <a:latin typeface="Arial" charset="0"/>
              </a:rPr>
              <a:pPr>
                <a:spcBef>
                  <a:spcPct val="0"/>
                </a:spcBef>
              </a:pPr>
              <a:t>5</a:t>
            </a:fld>
            <a:endParaRPr lang="en-GB"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whole spectrum of additional needs.  This may include dyslexia, social and communication difficulties, Autism, ADHD or it may be more severe a child may have a diagnosed Learning Disability or Global Developmental Delay.  There’s support from schools via SENCO, Children’s centres and social care to help with children with additional needs.  We also specialist teams within CAMHS </a:t>
            </a:r>
            <a:r>
              <a:rPr lang="en-GB" dirty="0" err="1"/>
              <a:t>ie</a:t>
            </a:r>
            <a:r>
              <a:rPr lang="en-GB" dirty="0"/>
              <a:t> Learning Disability Team and Neurodevelopment team. </a:t>
            </a:r>
          </a:p>
          <a:p>
            <a:r>
              <a:rPr lang="en-GB" dirty="0"/>
              <a:t>Children with additional needs might find it harder to communicate and it may be as a parent you notice a change in the way your child behaves </a:t>
            </a:r>
            <a:r>
              <a:rPr lang="en-GB" dirty="0" err="1"/>
              <a:t>eg</a:t>
            </a:r>
            <a:r>
              <a:rPr lang="en-GB" dirty="0"/>
              <a:t> loss of appetite , withdrawn at school or sleeping difficulties.</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6</a:t>
            </a:fld>
            <a:endParaRPr lang="en-GB" altLang="en-US"/>
          </a:p>
        </p:txBody>
      </p:sp>
    </p:spTree>
    <p:extLst>
      <p:ext uri="{BB962C8B-B14F-4D97-AF65-F5344CB8AC3E}">
        <p14:creationId xmlns:p14="http://schemas.microsoft.com/office/powerpoint/2010/main" val="56731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Mental health continuum – we are all on here (CYP &amp; parents) and we can all move up and down the continuum constantly depending on what things are going on.  We’ll discuss what factors can influence in a bit</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1A2B01-BE6C-4E72-BBBC-04FD4BBA5FAB}"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it mean if someone is very resilient??   Ask around the room for suggestions  . .NEXT SLIDE Definition</a:t>
            </a:r>
          </a:p>
        </p:txBody>
      </p:sp>
      <p:sp>
        <p:nvSpPr>
          <p:cNvPr id="4" name="Slide Number Placeholder 3"/>
          <p:cNvSpPr>
            <a:spLocks noGrp="1"/>
          </p:cNvSpPr>
          <p:nvPr>
            <p:ph type="sldNum" sz="quarter" idx="5"/>
          </p:nvPr>
        </p:nvSpPr>
        <p:spPr/>
        <p:txBody>
          <a:bodyPr/>
          <a:lstStyle/>
          <a:p>
            <a:pPr>
              <a:defRPr/>
            </a:pPr>
            <a:fld id="{2D4D42C7-3EAE-4A5F-BD34-C113A29A1764}" type="slidenum">
              <a:rPr lang="en-GB" altLang="en-US" smtClean="0"/>
              <a:pPr>
                <a:defRPr/>
              </a:pPr>
              <a:t>8</a:t>
            </a:fld>
            <a:endParaRPr lang="en-GB" altLang="en-US"/>
          </a:p>
        </p:txBody>
      </p:sp>
    </p:spTree>
    <p:extLst>
      <p:ext uri="{BB962C8B-B14F-4D97-AF65-F5344CB8AC3E}">
        <p14:creationId xmlns:p14="http://schemas.microsoft.com/office/powerpoint/2010/main" val="26040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 (Read out definition of Resilience) 5 mins discussion group</a:t>
            </a:r>
          </a:p>
          <a:p>
            <a:r>
              <a:rPr lang="en-GB" altLang="en-US" dirty="0"/>
              <a:t>This is the link to a video on resilience made by charity, Headspace, its just brief clips of young people (probably high school age) explaining what they think resilience is (watch 3 min video)</a:t>
            </a:r>
          </a:p>
          <a:p>
            <a:r>
              <a:rPr lang="en-GB" altLang="en-US" dirty="0"/>
              <a:t>So, Resilience means ability to bounce back, to adapt to circumstances, keep trying and not give up, to face adversity and grow from it, rise to the challenge</a:t>
            </a:r>
          </a:p>
          <a:p>
            <a:r>
              <a:rPr lang="en-GB" altLang="en-US" dirty="0"/>
              <a:t>Are children resilient today – in pairs how is parenting now different from when we were kids? Give 5 MINS</a:t>
            </a:r>
            <a:br>
              <a:rPr lang="en-GB" altLang="en-US" dirty="0"/>
            </a:br>
            <a:endParaRPr lang="en-GB" altLang="en-US" dirty="0"/>
          </a:p>
          <a:p>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3F7279-D54D-4046-B434-B52BE84430F3}"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10"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10"/>
          <a:lstStyle>
            <a:lvl1pPr marL="0" marR="45536" indent="0" algn="r">
              <a:buNone/>
              <a:defRPr>
                <a:solidFill>
                  <a:schemeClr val="tx1"/>
                </a:solidFill>
              </a:defRPr>
            </a:lvl1pPr>
            <a:lvl2pPr marL="455361" indent="0" algn="ctr">
              <a:buNone/>
            </a:lvl2pPr>
            <a:lvl3pPr marL="910750" indent="0" algn="ctr">
              <a:buNone/>
            </a:lvl3pPr>
            <a:lvl4pPr marL="1366140" indent="0" algn="ctr">
              <a:buNone/>
            </a:lvl4pPr>
            <a:lvl5pPr marL="1821513" indent="0" algn="ctr">
              <a:buNone/>
            </a:lvl5pPr>
            <a:lvl6pPr marL="2276904" indent="0" algn="ctr">
              <a:buNone/>
            </a:lvl6pPr>
            <a:lvl7pPr marL="2732275" indent="0" algn="ctr">
              <a:buNone/>
            </a:lvl7pPr>
            <a:lvl8pPr marL="3187650" indent="0" algn="ctr">
              <a:buNone/>
            </a:lvl8pPr>
            <a:lvl9pPr marL="3643016"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4/27/2023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86CB4B4D-7CA3-9044-876B-883B54F8677D}"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323427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92741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79"/>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79"/>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12962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22811" y="239271"/>
            <a:ext cx="6987026" cy="1377073"/>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solidFill>
                  <a:srgbClr val="04617B">
                    <a:shade val="90000"/>
                  </a:srgbClr>
                </a:solidFill>
              </a:rPr>
              <a:pPr/>
              <a:t>‹#›</a:t>
            </a:fld>
            <a:endParaRPr>
              <a:solidFill>
                <a:srgbClr val="04617B">
                  <a:shade val="90000"/>
                </a:srgbClr>
              </a:solidFill>
            </a:endParaRPr>
          </a:p>
        </p:txBody>
      </p:sp>
      <p:sp>
        <p:nvSpPr>
          <p:cNvPr id="6" name="Body Level One…"/>
          <p:cNvSpPr txBox="1">
            <a:spLocks noGrp="1"/>
          </p:cNvSpPr>
          <p:nvPr>
            <p:ph type="body" idx="1"/>
          </p:nvPr>
        </p:nvSpPr>
        <p:spPr>
          <a:xfrm>
            <a:off x="622811" y="1808821"/>
            <a:ext cx="6987026" cy="3493513"/>
          </a:xfrm>
          <a:prstGeom prst="rect">
            <a:avLst/>
          </a:prstGeom>
        </p:spPr>
        <p:txBody>
          <a:bodyPr anchor="t" anchorCtr="0"/>
          <a:lstStyle>
            <a:lvl1pPr marL="320147" indent="-320147">
              <a:buFont typeface="Arial" panose="020B0604020202020204" pitchFamily="34" charset="0"/>
              <a:buChar char="•"/>
              <a:defRPr/>
            </a:lvl1pPr>
          </a:lstStyle>
          <a:p>
            <a:endParaRPr dirty="0"/>
          </a:p>
        </p:txBody>
      </p:sp>
    </p:spTree>
    <p:extLst>
      <p:ext uri="{BB962C8B-B14F-4D97-AF65-F5344CB8AC3E}">
        <p14:creationId xmlns:p14="http://schemas.microsoft.com/office/powerpoint/2010/main" val="9296470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2268141"/>
            <a:ext cx="7358063"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84408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6853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536" rIns="45536"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4/27/2023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86CB4B4D-7CA3-9044-876B-883B54F8677D}"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35317628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3914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536"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536" tIns="0" rIns="45536"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536" tIns="0" rIns="45536"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03298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53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420814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7251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10" rIns="1821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9678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1070" tIns="45536" rIns="91070" bIns="45536" rtlCol="0" anchor="ctr"/>
          <a:lstStyle/>
          <a:p>
            <a:pPr algn="ctr" defTabSz="409092" eaLnBrk="1" fontAlgn="auto" hangingPunct="1">
              <a:spcBef>
                <a:spcPts val="0"/>
              </a:spcBef>
              <a:spcAft>
                <a:spcPts val="0"/>
              </a:spcAft>
            </a:pPr>
            <a:endParaRPr lang="en-US" sz="1700" b="1" kern="0">
              <a:solidFill>
                <a:prstClr val="white"/>
              </a:solidFill>
              <a:sym typeface="Helvetica Neue"/>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1070" tIns="45536" rIns="91070" bIns="45536" rtlCol="0" anchor="ctr"/>
          <a:lstStyle/>
          <a:p>
            <a:pPr algn="ctr" defTabSz="409092" eaLnBrk="1" fontAlgn="auto" hangingPunct="1">
              <a:spcBef>
                <a:spcPts val="0"/>
              </a:spcBef>
              <a:spcAft>
                <a:spcPts val="0"/>
              </a:spcAft>
            </a:pPr>
            <a:endParaRPr lang="en-US" sz="1700" b="1" kern="0">
              <a:solidFill>
                <a:prstClr val="white"/>
              </a:solidFill>
              <a:sym typeface="Helvetica Neue"/>
            </a:endParaRPr>
          </a:p>
        </p:txBody>
      </p:sp>
      <p:sp>
        <p:nvSpPr>
          <p:cNvPr id="2" name="Title 1"/>
          <p:cNvSpPr>
            <a:spLocks noGrp="1"/>
          </p:cNvSpPr>
          <p:nvPr>
            <p:ph type="title"/>
          </p:nvPr>
        </p:nvSpPr>
        <p:spPr>
          <a:xfrm>
            <a:off x="609600" y="1177074"/>
            <a:ext cx="2212848" cy="1582621"/>
          </a:xfrm>
        </p:spPr>
        <p:txBody>
          <a:bodyPr vert="horz" lIns="45536" tIns="45536" rIns="45536" bIns="45536"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1" y="2828785"/>
            <a:ext cx="2209800" cy="2179320"/>
          </a:xfrm>
        </p:spPr>
        <p:txBody>
          <a:bodyPr lIns="63756" rIns="45536" bIns="45536"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4/27/2023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428"/>
            <a:ext cx="609600" cy="365125"/>
          </a:xfrm>
        </p:spPr>
        <p:txBody>
          <a:bodyPr/>
          <a:lstStyle/>
          <a:p>
            <a:fld id="{86CB4B4D-7CA3-9044-876B-883B54F8677D}" type="slidenum">
              <a:rPr lang="en-GB" smtClean="0">
                <a:solidFill>
                  <a:srgbClr val="04617B">
                    <a:shade val="90000"/>
                  </a:srgbClr>
                </a:solidFill>
              </a:rPr>
              <a:pPr/>
              <a:t>‹#›</a:t>
            </a:fld>
            <a:endParaRPr lang="en-GB">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11" name="Freeform 10"/>
          <p:cNvSpPr>
            <a:spLocks/>
          </p:cNvSpPr>
          <p:nvPr/>
        </p:nvSpPr>
        <p:spPr bwMode="auto">
          <a:xfrm flipV="1">
            <a:off x="4381500" y="621990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Tree>
    <p:extLst>
      <p:ext uri="{BB962C8B-B14F-4D97-AF65-F5344CB8AC3E}">
        <p14:creationId xmlns:p14="http://schemas.microsoft.com/office/powerpoint/2010/main" val="14296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8" name="Freeform 7"/>
          <p:cNvSpPr>
            <a:spLocks/>
          </p:cNvSpPr>
          <p:nvPr/>
        </p:nvSpPr>
        <p:spPr bwMode="auto">
          <a:xfrm>
            <a:off x="4381500" y="-710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070" tIns="45536" rIns="91070" bIns="45536" anchor="t" compatLnSpc="1"/>
          <a:lstStyle/>
          <a:p>
            <a:pPr defTabSz="409092" eaLnBrk="1" fontAlgn="auto" hangingPunct="1">
              <a:spcBef>
                <a:spcPts val="0"/>
              </a:spcBef>
              <a:spcAft>
                <a:spcPts val="0"/>
              </a:spcAft>
            </a:pPr>
            <a:endParaRPr lang="en-US" sz="1700" b="1" kern="0">
              <a:solidFill>
                <a:prstClr val="black"/>
              </a:solidFill>
              <a:latin typeface="Constantia"/>
              <a:sym typeface="Helvetica Neue"/>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tIns="45536"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lIns="91070" tIns="45536" rIns="91070" bIns="4553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428"/>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09092" fontAlgn="auto">
              <a:spcBef>
                <a:spcPts val="0"/>
              </a:spcBef>
              <a:spcAft>
                <a:spcPts val="0"/>
              </a:spcAft>
            </a:pPr>
            <a:fld id="{0EAB0777-4C60-462E-A92C-CDAFD498799C}" type="datetimeFigureOut">
              <a:rPr lang="en-US" b="1" kern="0" smtClean="0">
                <a:solidFill>
                  <a:srgbClr val="04617B">
                    <a:shade val="90000"/>
                  </a:srgbClr>
                </a:solidFill>
                <a:latin typeface="Helvetica Neue"/>
                <a:sym typeface="Helvetica Neue"/>
              </a:rPr>
              <a:pPr defTabSz="409092" fontAlgn="auto">
                <a:spcBef>
                  <a:spcPts val="0"/>
                </a:spcBef>
                <a:spcAft>
                  <a:spcPts val="0"/>
                </a:spcAft>
              </a:pPr>
              <a:t>4/27/2023</a:t>
            </a:fld>
            <a:endParaRPr lang="en-US" b="1" kern="0">
              <a:solidFill>
                <a:srgbClr val="04617B">
                  <a:shade val="90000"/>
                </a:srgbClr>
              </a:solidFill>
              <a:latin typeface="Helvetica Neue"/>
              <a:sym typeface="Helvetica Neue"/>
            </a:endParaRPr>
          </a:p>
        </p:txBody>
      </p:sp>
      <p:sp>
        <p:nvSpPr>
          <p:cNvPr id="22" name="Footer Placeholder 21"/>
          <p:cNvSpPr>
            <a:spLocks noGrp="1"/>
          </p:cNvSpPr>
          <p:nvPr>
            <p:ph type="ftr" sz="quarter" idx="3"/>
          </p:nvPr>
        </p:nvSpPr>
        <p:spPr>
          <a:xfrm>
            <a:off x="2667001" y="6356428"/>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09092" fontAlgn="auto">
              <a:spcBef>
                <a:spcPts val="0"/>
              </a:spcBef>
              <a:spcAft>
                <a:spcPts val="0"/>
              </a:spcAft>
            </a:pPr>
            <a:endParaRPr lang="en-US" b="1" kern="0">
              <a:solidFill>
                <a:srgbClr val="04617B">
                  <a:shade val="90000"/>
                </a:srgbClr>
              </a:solidFill>
              <a:latin typeface="Helvetica Neue"/>
              <a:sym typeface="Helvetica Neue"/>
            </a:endParaRPr>
          </a:p>
        </p:txBody>
      </p:sp>
      <p:sp>
        <p:nvSpPr>
          <p:cNvPr id="18" name="Slide Number Placeholder 17"/>
          <p:cNvSpPr>
            <a:spLocks noGrp="1"/>
          </p:cNvSpPr>
          <p:nvPr>
            <p:ph type="sldNum" sz="quarter" idx="4"/>
          </p:nvPr>
        </p:nvSpPr>
        <p:spPr>
          <a:xfrm>
            <a:off x="7924800" y="6356428"/>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09092" fontAlgn="auto">
              <a:spcBef>
                <a:spcPts val="0"/>
              </a:spcBef>
              <a:spcAft>
                <a:spcPts val="0"/>
              </a:spcAft>
            </a:pPr>
            <a:fld id="{86CB4B4D-7CA3-9044-876B-883B54F8677D}" type="slidenum">
              <a:rPr lang="en-GB" b="1" kern="0" smtClean="0">
                <a:solidFill>
                  <a:srgbClr val="04617B">
                    <a:shade val="90000"/>
                  </a:srgbClr>
                </a:solidFill>
                <a:latin typeface="Helvetica Neue"/>
                <a:sym typeface="Helvetica Neue"/>
              </a:rPr>
              <a:pPr defTabSz="409092" fontAlgn="auto">
                <a:spcBef>
                  <a:spcPts val="0"/>
                </a:spcBef>
                <a:spcAft>
                  <a:spcPts val="0"/>
                </a:spcAft>
              </a:pPr>
              <a:t>‹#›</a:t>
            </a:fld>
            <a:endParaRPr lang="en-GB" b="1" kern="0">
              <a:solidFill>
                <a:srgbClr val="04617B">
                  <a:shade val="90000"/>
                </a:srgbClr>
              </a:solidFill>
              <a:latin typeface="Helvetica Neue"/>
              <a:sym typeface="Helvetica Neue"/>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defTabSz="409092" eaLnBrk="1" fontAlgn="auto">
                <a:spcBef>
                  <a:spcPts val="0"/>
                </a:spcBef>
                <a:spcAft>
                  <a:spcPts val="0"/>
                </a:spcAft>
              </a:pPr>
              <a:endParaRPr lang="en-US" sz="1700" b="1" kern="0">
                <a:solidFill>
                  <a:srgbClr val="000000"/>
                </a:solidFill>
                <a:latin typeface="Helvetica Neue"/>
                <a:sym typeface="Helvetica Neue"/>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defTabSz="409092" eaLnBrk="1" fontAlgn="auto">
                <a:spcBef>
                  <a:spcPts val="0"/>
                </a:spcBef>
                <a:spcAft>
                  <a:spcPts val="0"/>
                </a:spcAft>
              </a:pPr>
              <a:endParaRPr lang="en-US" sz="1700" b="1" kern="0">
                <a:solidFill>
                  <a:srgbClr val="000000"/>
                </a:solidFill>
                <a:latin typeface="Helvetica Neue"/>
                <a:sym typeface="Helvetica Neue"/>
              </a:endParaRPr>
            </a:p>
          </p:txBody>
        </p:sp>
      </p:grpSp>
      <p:pic>
        <p:nvPicPr>
          <p:cNvPr id="14" name="pp-cwp-logo.png" descr="pp-cwp-logo.png"/>
          <p:cNvPicPr>
            <a:picLocks noChangeAspect="1"/>
          </p:cNvPicPr>
          <p:nvPr userDrawn="1"/>
        </p:nvPicPr>
        <p:blipFill>
          <a:blip r:embed="rId15"/>
          <a:stretch>
            <a:fillRect/>
          </a:stretch>
        </p:blipFill>
        <p:spPr>
          <a:xfrm>
            <a:off x="7737822" y="55212"/>
            <a:ext cx="1406178" cy="664523"/>
          </a:xfrm>
          <a:prstGeom prst="rect">
            <a:avLst/>
          </a:prstGeom>
          <a:ln w="12700">
            <a:miter lim="400000"/>
          </a:ln>
        </p:spPr>
      </p:pic>
      <p:pic>
        <p:nvPicPr>
          <p:cNvPr id="15"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377" y="5408950"/>
            <a:ext cx="4836542" cy="145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17675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3228" indent="-273228"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37514" indent="-245887"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0750" indent="-245887"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3982" indent="-209464"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57206" indent="-209464"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0435" indent="-209464"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12592" indent="-18214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85816" indent="-18214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59049" indent="-182142"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361" algn="l" rtl="0" eaLnBrk="1" latinLnBrk="0" hangingPunct="1">
        <a:defRPr kumimoji="0" kern="1200">
          <a:solidFill>
            <a:schemeClr val="tx1"/>
          </a:solidFill>
          <a:latin typeface="+mn-lt"/>
          <a:ea typeface="+mn-ea"/>
          <a:cs typeface="+mn-cs"/>
        </a:defRPr>
      </a:lvl2pPr>
      <a:lvl3pPr marL="910750" algn="l" rtl="0" eaLnBrk="1" latinLnBrk="0" hangingPunct="1">
        <a:defRPr kumimoji="0" kern="1200">
          <a:solidFill>
            <a:schemeClr val="tx1"/>
          </a:solidFill>
          <a:latin typeface="+mn-lt"/>
          <a:ea typeface="+mn-ea"/>
          <a:cs typeface="+mn-cs"/>
        </a:defRPr>
      </a:lvl3pPr>
      <a:lvl4pPr marL="1366140" algn="l" rtl="0" eaLnBrk="1" latinLnBrk="0" hangingPunct="1">
        <a:defRPr kumimoji="0" kern="1200">
          <a:solidFill>
            <a:schemeClr val="tx1"/>
          </a:solidFill>
          <a:latin typeface="+mn-lt"/>
          <a:ea typeface="+mn-ea"/>
          <a:cs typeface="+mn-cs"/>
        </a:defRPr>
      </a:lvl4pPr>
      <a:lvl5pPr marL="1821513" algn="l" rtl="0" eaLnBrk="1" latinLnBrk="0" hangingPunct="1">
        <a:defRPr kumimoji="0" kern="1200">
          <a:solidFill>
            <a:schemeClr val="tx1"/>
          </a:solidFill>
          <a:latin typeface="+mn-lt"/>
          <a:ea typeface="+mn-ea"/>
          <a:cs typeface="+mn-cs"/>
        </a:defRPr>
      </a:lvl5pPr>
      <a:lvl6pPr marL="2276904" algn="l" rtl="0" eaLnBrk="1" latinLnBrk="0" hangingPunct="1">
        <a:defRPr kumimoji="0" kern="1200">
          <a:solidFill>
            <a:schemeClr val="tx1"/>
          </a:solidFill>
          <a:latin typeface="+mn-lt"/>
          <a:ea typeface="+mn-ea"/>
          <a:cs typeface="+mn-cs"/>
        </a:defRPr>
      </a:lvl6pPr>
      <a:lvl7pPr marL="2732275" algn="l" rtl="0" eaLnBrk="1" latinLnBrk="0" hangingPunct="1">
        <a:defRPr kumimoji="0" kern="1200">
          <a:solidFill>
            <a:schemeClr val="tx1"/>
          </a:solidFill>
          <a:latin typeface="+mn-lt"/>
          <a:ea typeface="+mn-ea"/>
          <a:cs typeface="+mn-cs"/>
        </a:defRPr>
      </a:lvl7pPr>
      <a:lvl8pPr marL="3187650" algn="l" rtl="0" eaLnBrk="1" latinLnBrk="0" hangingPunct="1">
        <a:defRPr kumimoji="0" kern="1200">
          <a:solidFill>
            <a:schemeClr val="tx1"/>
          </a:solidFill>
          <a:latin typeface="+mn-lt"/>
          <a:ea typeface="+mn-ea"/>
          <a:cs typeface="+mn-cs"/>
        </a:defRPr>
      </a:lvl8pPr>
      <a:lvl9pPr marL="364301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_yAtOh3yV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annafreud.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minded.org.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mymind.org.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w6T02g5hnT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familytoolbox.co.uk/" TargetMode="External"/><Relationship Id="rId7" Type="http://schemas.openxmlformats.org/officeDocument/2006/relationships/hyperlink" Target="https://www.addvancedsolutions.co.uk/" TargetMode="External"/><Relationship Id="rId12"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en-gb.facebook.com%2Fthepositivitree%2F&amp;data=05%7C01%7Crachel.malone2%40nhs.net%7C1f2db18753cb4a75eebd08daf88dc125%7C37c354b285b047f5b22207b48d774ee3%7C0%7C0%7C638095584948367691%7CUnknown%7CTWFpbGZsb3d8eyJWIjoiMC4wLjAwMDAiLCJQIjoiV2luMzIiLCJBTiI6Ik1haWwiLCJXVCI6Mn0%3D%7C3000%7C%7C%7C&amp;sdata=hJ5qiYjJiaOGrmqsN1rsLA7wzbMz%2BbtHBBYmi8N8xd0%3D&amp;reserved=0" TargetMode="External"/><Relationship Id="rId11" Type="http://schemas.openxmlformats.org/officeDocument/2006/relationships/image" Target="../media/image32.png"/><Relationship Id="rId5" Type="http://schemas.openxmlformats.org/officeDocument/2006/relationships/hyperlink" Target="https://www.crea8ingcommunity.com/" TargetMode="External"/><Relationship Id="rId10" Type="http://schemas.openxmlformats.org/officeDocument/2006/relationships/image" Target="../media/image31.png"/><Relationship Id="rId4" Type="http://schemas.openxmlformats.org/officeDocument/2006/relationships/hyperlink" Target="https://koalanw.co.uk/" TargetMode="External"/><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4RzHx5rw0f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6987026" cy="1377073"/>
          </a:xfrm>
        </p:spPr>
        <p:txBody>
          <a:bodyPr>
            <a:normAutofit fontScale="90000"/>
          </a:bodyPr>
          <a:lstStyle/>
          <a:p>
            <a:pPr algn="ctr"/>
            <a:r>
              <a:rPr lang="en-GB" b="1" u="sng" dirty="0">
                <a:solidFill>
                  <a:schemeClr val="accent2"/>
                </a:solidFill>
              </a:rPr>
              <a:t>‘Helping Your Child Thrive’ </a:t>
            </a:r>
            <a:r>
              <a:rPr lang="en-GB" sz="4000" b="1" u="sng" dirty="0">
                <a:solidFill>
                  <a:schemeClr val="accent2"/>
                </a:solidFill>
              </a:rPr>
              <a:t>Workshop for Parents</a:t>
            </a:r>
          </a:p>
        </p:txBody>
      </p:sp>
      <p:sp>
        <p:nvSpPr>
          <p:cNvPr id="3" name="Text Placeholder 2"/>
          <p:cNvSpPr>
            <a:spLocks noGrp="1"/>
          </p:cNvSpPr>
          <p:nvPr>
            <p:ph type="body" idx="1"/>
          </p:nvPr>
        </p:nvSpPr>
        <p:spPr>
          <a:xfrm>
            <a:off x="1078487" y="2681435"/>
            <a:ext cx="6987026" cy="3493513"/>
          </a:xfrm>
        </p:spPr>
        <p:txBody>
          <a:bodyPr>
            <a:normAutofit fontScale="92500" lnSpcReduction="20000"/>
          </a:bodyPr>
          <a:lstStyle/>
          <a:p>
            <a:pPr marL="0" lvl="0" indent="0" algn="ctr" eaLnBrk="0" fontAlgn="base" hangingPunct="0">
              <a:spcAft>
                <a:spcPct val="0"/>
              </a:spcAft>
              <a:buClrTx/>
              <a:buSzTx/>
              <a:buNone/>
              <a:defRPr/>
            </a:pPr>
            <a:endParaRPr lang="en-US" altLang="en-US" sz="2200" b="1" kern="0" dirty="0">
              <a:solidFill>
                <a:srgbClr val="000000"/>
              </a:solidFill>
              <a:latin typeface="+mj-lt"/>
            </a:endParaRPr>
          </a:p>
          <a:p>
            <a:pPr marL="0" lvl="0" indent="0" algn="ctr" eaLnBrk="0" fontAlgn="base" hangingPunct="0">
              <a:spcAft>
                <a:spcPct val="0"/>
              </a:spcAft>
              <a:buClrTx/>
              <a:buSzTx/>
              <a:buNone/>
              <a:defRPr/>
            </a:pPr>
            <a:endParaRPr lang="en-US" altLang="en-US" sz="2200" b="1" kern="0" dirty="0">
              <a:solidFill>
                <a:srgbClr val="000000"/>
              </a:solidFill>
              <a:latin typeface="+mj-lt"/>
            </a:endParaRPr>
          </a:p>
          <a:p>
            <a:pPr marL="0" lvl="0" indent="0" algn="ctr" eaLnBrk="0" fontAlgn="base" hangingPunct="0">
              <a:spcAft>
                <a:spcPct val="0"/>
              </a:spcAft>
              <a:buClrTx/>
              <a:buSzTx/>
              <a:buNone/>
              <a:defRPr/>
            </a:pPr>
            <a:r>
              <a:rPr lang="en-US" altLang="en-US" sz="2200" b="1" kern="0" dirty="0">
                <a:solidFill>
                  <a:srgbClr val="000000"/>
                </a:solidFill>
                <a:latin typeface="+mj-lt"/>
              </a:rPr>
              <a:t> Jemma Leslie - Children &amp; Young</a:t>
            </a:r>
          </a:p>
          <a:p>
            <a:pPr marL="0" lvl="0" indent="0" algn="ctr" eaLnBrk="0" fontAlgn="base" hangingPunct="0">
              <a:spcAft>
                <a:spcPct val="0"/>
              </a:spcAft>
              <a:buClrTx/>
              <a:buSzTx/>
              <a:buNone/>
              <a:defRPr/>
            </a:pPr>
            <a:r>
              <a:rPr lang="en-US" altLang="en-US" sz="2200" b="1" kern="0" dirty="0">
                <a:solidFill>
                  <a:srgbClr val="000000"/>
                </a:solidFill>
                <a:latin typeface="+mj-lt"/>
              </a:rPr>
              <a:t> People’s Wellbeing Practitioner </a:t>
            </a:r>
          </a:p>
          <a:p>
            <a:pPr marL="0" lvl="0" indent="0" algn="ctr" eaLnBrk="0" fontAlgn="base" hangingPunct="0">
              <a:spcAft>
                <a:spcPct val="0"/>
              </a:spcAft>
              <a:buClrTx/>
              <a:buSzTx/>
              <a:buNone/>
              <a:defRPr/>
            </a:pPr>
            <a:r>
              <a:rPr lang="en-US" altLang="en-US" sz="2200" b="1" kern="0" dirty="0">
                <a:solidFill>
                  <a:srgbClr val="000000"/>
                </a:solidFill>
                <a:latin typeface="+mj-lt"/>
              </a:rPr>
              <a:t>(CYWP)</a:t>
            </a:r>
          </a:p>
          <a:p>
            <a:pPr marL="0" lvl="0" indent="0" algn="ctr" eaLnBrk="0" fontAlgn="base" hangingPunct="0">
              <a:spcAft>
                <a:spcPct val="0"/>
              </a:spcAft>
              <a:buClrTx/>
              <a:buSzTx/>
              <a:buNone/>
              <a:defRPr/>
            </a:pPr>
            <a:r>
              <a:rPr lang="en-US" altLang="en-US" sz="2200" b="1" kern="0" dirty="0">
                <a:solidFill>
                  <a:srgbClr val="000000"/>
                </a:solidFill>
                <a:latin typeface="+mj-lt"/>
              </a:rPr>
              <a:t>Beth Craig -Education Mental Health Practitioner</a:t>
            </a:r>
          </a:p>
          <a:p>
            <a:pPr marL="0" lvl="0" indent="0" algn="ctr" eaLnBrk="0" fontAlgn="base" hangingPunct="0">
              <a:spcAft>
                <a:spcPct val="0"/>
              </a:spcAft>
              <a:buClrTx/>
              <a:buSzTx/>
              <a:buNone/>
              <a:defRPr/>
            </a:pPr>
            <a:r>
              <a:rPr lang="en-US" altLang="en-US" sz="2200" b="1" kern="0" dirty="0">
                <a:solidFill>
                  <a:srgbClr val="000000"/>
                </a:solidFill>
                <a:latin typeface="+mj-lt"/>
              </a:rPr>
              <a:t>(EMHP)</a:t>
            </a:r>
          </a:p>
          <a:p>
            <a:pPr marL="0" lvl="0" indent="0" algn="ctr" eaLnBrk="0" fontAlgn="base" hangingPunct="0">
              <a:spcAft>
                <a:spcPct val="0"/>
              </a:spcAft>
              <a:buClrTx/>
              <a:buSzTx/>
              <a:buNone/>
              <a:defRPr/>
            </a:pPr>
            <a:endParaRPr lang="en-US" altLang="en-US" sz="2200" b="1" kern="0" dirty="0">
              <a:solidFill>
                <a:srgbClr val="000000"/>
              </a:solidFill>
              <a:latin typeface="+mj-lt"/>
            </a:endParaRPr>
          </a:p>
          <a:p>
            <a:pPr marL="0" lvl="0" indent="0" algn="ctr" eaLnBrk="0" fontAlgn="base" hangingPunct="0">
              <a:spcAft>
                <a:spcPct val="0"/>
              </a:spcAft>
              <a:buClrTx/>
              <a:buSzTx/>
              <a:buNone/>
              <a:defRPr/>
            </a:pPr>
            <a:endParaRPr lang="en-US" altLang="en-US" sz="2000" kern="0" dirty="0">
              <a:solidFill>
                <a:srgbClr val="000000"/>
              </a:solidFill>
              <a:latin typeface="+mj-lt"/>
            </a:endParaRPr>
          </a:p>
          <a:p>
            <a:pPr marL="0" lvl="0" indent="0" algn="ctr" eaLnBrk="0" fontAlgn="base" hangingPunct="0">
              <a:spcAft>
                <a:spcPct val="0"/>
              </a:spcAft>
              <a:buClrTx/>
              <a:buSzTx/>
              <a:buNone/>
              <a:defRPr/>
            </a:pPr>
            <a:r>
              <a:rPr lang="en-US" altLang="en-US" sz="1700" kern="0" dirty="0">
                <a:solidFill>
                  <a:srgbClr val="000000"/>
                </a:solidFill>
                <a:latin typeface="+mj-lt"/>
              </a:rPr>
              <a:t>Mental Health Support Team,</a:t>
            </a:r>
          </a:p>
          <a:p>
            <a:pPr marL="0" lvl="0" indent="0" algn="ctr" eaLnBrk="0" fontAlgn="base" hangingPunct="0">
              <a:spcAft>
                <a:spcPct val="0"/>
              </a:spcAft>
              <a:buClrTx/>
              <a:buSzTx/>
              <a:buNone/>
              <a:defRPr/>
            </a:pPr>
            <a:r>
              <a:rPr lang="en-US" altLang="en-US" sz="1700" kern="0" dirty="0">
                <a:solidFill>
                  <a:srgbClr val="000000"/>
                </a:solidFill>
                <a:latin typeface="+mj-lt"/>
              </a:rPr>
              <a:t>Wirral Child and Adolescent Mental Health Service (CAMHS) </a:t>
            </a:r>
          </a:p>
          <a:p>
            <a:endParaRPr lang="en-GB" dirty="0"/>
          </a:p>
        </p:txBody>
      </p:sp>
      <p:pic>
        <p:nvPicPr>
          <p:cNvPr id="4" name="Picture 3">
            <a:extLst>
              <a:ext uri="{FF2B5EF4-FFF2-40B4-BE49-F238E27FC236}">
                <a16:creationId xmlns:a16="http://schemas.microsoft.com/office/drawing/2014/main" id="{269F40CD-16F8-4A67-9AFF-A0AA5C2C91FD}"/>
              </a:ext>
            </a:extLst>
          </p:cNvPr>
          <p:cNvPicPr>
            <a:picLocks noChangeAspect="1"/>
          </p:cNvPicPr>
          <p:nvPr/>
        </p:nvPicPr>
        <p:blipFill>
          <a:blip r:embed="rId3"/>
          <a:stretch>
            <a:fillRect/>
          </a:stretch>
        </p:blipFill>
        <p:spPr>
          <a:xfrm>
            <a:off x="6516216" y="2005438"/>
            <a:ext cx="1368152" cy="1143000"/>
          </a:xfrm>
          <a:prstGeom prst="rect">
            <a:avLst/>
          </a:prstGeom>
        </p:spPr>
      </p:pic>
    </p:spTree>
    <p:extLst>
      <p:ext uri="{BB962C8B-B14F-4D97-AF65-F5344CB8AC3E}">
        <p14:creationId xmlns:p14="http://schemas.microsoft.com/office/powerpoint/2010/main" val="317205698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021114-95F7-48BC-93EA-659222D8BC62}"/>
              </a:ext>
            </a:extLst>
          </p:cNvPr>
          <p:cNvPicPr>
            <a:picLocks noGrp="1" noChangeAspect="1"/>
          </p:cNvPicPr>
          <p:nvPr>
            <p:ph idx="1"/>
          </p:nvPr>
        </p:nvPicPr>
        <p:blipFill>
          <a:blip r:embed="rId3"/>
          <a:stretch>
            <a:fillRect/>
          </a:stretch>
        </p:blipFill>
        <p:spPr>
          <a:xfrm>
            <a:off x="3023828" y="2612002"/>
            <a:ext cx="3096344" cy="1633995"/>
          </a:xfrm>
          <a:prstGeom prst="rect">
            <a:avLst/>
          </a:prstGeom>
        </p:spPr>
      </p:pic>
      <p:sp>
        <p:nvSpPr>
          <p:cNvPr id="4" name="Title 1">
            <a:extLst>
              <a:ext uri="{FF2B5EF4-FFF2-40B4-BE49-F238E27FC236}">
                <a16:creationId xmlns:a16="http://schemas.microsoft.com/office/drawing/2014/main" id="{3AD20D59-46A8-4FD1-B6C7-11E93D566926}"/>
              </a:ext>
            </a:extLst>
          </p:cNvPr>
          <p:cNvSpPr>
            <a:spLocks noGrp="1"/>
          </p:cNvSpPr>
          <p:nvPr>
            <p:ph type="title"/>
          </p:nvPr>
        </p:nvSpPr>
        <p:spPr>
          <a:xfrm>
            <a:off x="457200" y="704850"/>
            <a:ext cx="8229600" cy="1143000"/>
          </a:xfrm>
        </p:spPr>
        <p:txBody>
          <a:bodyPr>
            <a:normAutofit/>
          </a:bodyPr>
          <a:lstStyle/>
          <a:p>
            <a:pPr algn="ctr">
              <a:defRPr/>
            </a:pPr>
            <a:r>
              <a:rPr lang="en-GB" b="1" u="sng" dirty="0">
                <a:solidFill>
                  <a:schemeClr val="accent2"/>
                </a:solidFill>
              </a:rPr>
              <a:t>Are children resilient today ?</a:t>
            </a:r>
          </a:p>
        </p:txBody>
      </p:sp>
    </p:spTree>
    <p:extLst>
      <p:ext uri="{BB962C8B-B14F-4D97-AF65-F5344CB8AC3E}">
        <p14:creationId xmlns:p14="http://schemas.microsoft.com/office/powerpoint/2010/main" val="3089410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08720"/>
            <a:ext cx="9143999" cy="635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72033308-A5CC-4029-8D86-99CEAA2CA796}"/>
              </a:ext>
            </a:extLst>
          </p:cNvPr>
          <p:cNvSpPr/>
          <p:nvPr/>
        </p:nvSpPr>
        <p:spPr>
          <a:xfrm>
            <a:off x="6251340" y="724054"/>
            <a:ext cx="2869119" cy="369332"/>
          </a:xfrm>
          <a:prstGeom prst="rect">
            <a:avLst/>
          </a:prstGeom>
        </p:spPr>
        <p:txBody>
          <a:bodyPr wrap="none">
            <a:spAutoFit/>
          </a:bodyPr>
          <a:lstStyle/>
          <a:p>
            <a:r>
              <a:rPr lang="en-GB" b="1" dirty="0">
                <a:solidFill>
                  <a:schemeClr val="accent2">
                    <a:lumMod val="75000"/>
                  </a:schemeClr>
                </a:solidFill>
              </a:rPr>
              <a:t>www.boingboing.org.uk </a:t>
            </a:r>
          </a:p>
        </p:txBody>
      </p:sp>
    </p:spTree>
    <p:extLst>
      <p:ext uri="{BB962C8B-B14F-4D97-AF65-F5344CB8AC3E}">
        <p14:creationId xmlns:p14="http://schemas.microsoft.com/office/powerpoint/2010/main" val="416124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1962" y="188640"/>
            <a:ext cx="8229600" cy="1143000"/>
          </a:xfrm>
        </p:spPr>
        <p:txBody>
          <a:bodyPr/>
          <a:lstStyle/>
          <a:p>
            <a:pPr algn="ctr">
              <a:defRPr/>
            </a:pPr>
            <a:r>
              <a:rPr lang="en-GB" altLang="en-US" sz="3600" b="1" u="sng" dirty="0">
                <a:solidFill>
                  <a:schemeClr val="accent2"/>
                </a:solidFill>
              </a:rPr>
              <a:t>5 Ways to Mental Wellbeing for parents</a:t>
            </a:r>
          </a:p>
        </p:txBody>
      </p:sp>
      <p:sp>
        <p:nvSpPr>
          <p:cNvPr id="2" name="Content Placeholder 1"/>
          <p:cNvSpPr>
            <a:spLocks noGrp="1"/>
          </p:cNvSpPr>
          <p:nvPr>
            <p:ph sz="half" idx="1"/>
          </p:nvPr>
        </p:nvSpPr>
        <p:spPr>
          <a:xfrm>
            <a:off x="467544" y="1556792"/>
            <a:ext cx="4038600" cy="3960440"/>
          </a:xfrm>
        </p:spPr>
        <p:txBody>
          <a:bodyPr>
            <a:normAutofit lnSpcReduction="10000"/>
          </a:bodyPr>
          <a:lstStyle/>
          <a:p>
            <a:pPr>
              <a:defRPr/>
            </a:pPr>
            <a:r>
              <a:rPr lang="en-GB" sz="2000" b="1" dirty="0">
                <a:latin typeface="+mj-lt"/>
              </a:rPr>
              <a:t>Connect </a:t>
            </a:r>
            <a:r>
              <a:rPr lang="en-GB" sz="2000" dirty="0">
                <a:latin typeface="+mj-lt"/>
              </a:rPr>
              <a:t>– with other people, talk, spend time with family and friends</a:t>
            </a:r>
          </a:p>
          <a:p>
            <a:pPr>
              <a:defRPr/>
            </a:pPr>
            <a:r>
              <a:rPr lang="en-GB" sz="2000" b="1" dirty="0">
                <a:latin typeface="+mj-lt"/>
              </a:rPr>
              <a:t>Be Active </a:t>
            </a:r>
            <a:r>
              <a:rPr lang="en-GB" sz="2000" dirty="0">
                <a:latin typeface="+mj-lt"/>
              </a:rPr>
              <a:t>– physical exercise, walking,</a:t>
            </a:r>
          </a:p>
          <a:p>
            <a:pPr>
              <a:defRPr/>
            </a:pPr>
            <a:r>
              <a:rPr lang="en-GB" sz="2000" b="1" dirty="0">
                <a:latin typeface="+mj-lt"/>
              </a:rPr>
              <a:t>Take Notice </a:t>
            </a:r>
            <a:r>
              <a:rPr lang="en-GB" sz="2000" dirty="0">
                <a:latin typeface="+mj-lt"/>
              </a:rPr>
              <a:t>– ‘Be in the moment’, notice what’s going on around you in the present</a:t>
            </a:r>
          </a:p>
          <a:p>
            <a:pPr>
              <a:defRPr/>
            </a:pPr>
            <a:r>
              <a:rPr lang="en-GB" sz="2000" b="1" dirty="0">
                <a:latin typeface="+mj-lt"/>
              </a:rPr>
              <a:t>Learn </a:t>
            </a:r>
            <a:r>
              <a:rPr lang="en-GB" sz="2000" dirty="0">
                <a:latin typeface="+mj-lt"/>
              </a:rPr>
              <a:t>– do a crossword, read a book, learn a new skill, attend a workshop!</a:t>
            </a:r>
          </a:p>
          <a:p>
            <a:pPr>
              <a:defRPr/>
            </a:pPr>
            <a:r>
              <a:rPr lang="en-GB" sz="2000" b="1" dirty="0">
                <a:latin typeface="+mj-lt"/>
              </a:rPr>
              <a:t>Give</a:t>
            </a:r>
            <a:r>
              <a:rPr lang="en-GB" sz="2000" dirty="0">
                <a:latin typeface="+mj-lt"/>
              </a:rPr>
              <a:t> – help others, engage in your community</a:t>
            </a:r>
          </a:p>
        </p:txBody>
      </p:sp>
      <p:sp>
        <p:nvSpPr>
          <p:cNvPr id="3" name="Content Placeholder 2"/>
          <p:cNvSpPr>
            <a:spLocks noGrp="1"/>
          </p:cNvSpPr>
          <p:nvPr>
            <p:ph sz="half" idx="2"/>
          </p:nvPr>
        </p:nvSpPr>
        <p:spPr/>
        <p:txBody>
          <a:bodyPr>
            <a:normAutofit lnSpcReduction="10000"/>
          </a:bodyPr>
          <a:lstStyle/>
          <a:p>
            <a:endParaRPr lang="en-GB"/>
          </a:p>
        </p:txBody>
      </p:sp>
      <p:pic>
        <p:nvPicPr>
          <p:cNvPr id="5" name="Picture 2"/>
          <p:cNvPicPr>
            <a:picLocks noChangeAspect="1" noChangeArrowheads="1"/>
          </p:cNvPicPr>
          <p:nvPr/>
        </p:nvPicPr>
        <p:blipFill>
          <a:blip r:embed="rId3"/>
          <a:srcRect/>
          <a:stretch>
            <a:fillRect/>
          </a:stretch>
        </p:blipFill>
        <p:spPr bwMode="auto">
          <a:xfrm>
            <a:off x="4572000" y="1700808"/>
            <a:ext cx="410445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52222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a:off x="2916238" y="2349500"/>
            <a:ext cx="3311525" cy="2663825"/>
          </a:xfrm>
          <a:prstGeom prst="flowChartManualOperation">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579" name="Text Box 10"/>
          <p:cNvSpPr txBox="1">
            <a:spLocks noChangeArrowheads="1"/>
          </p:cNvSpPr>
          <p:nvPr/>
        </p:nvSpPr>
        <p:spPr bwMode="auto">
          <a:xfrm>
            <a:off x="3348038" y="3055938"/>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a:solidFill>
                  <a:schemeClr val="bg1"/>
                </a:solidFill>
                <a:cs typeface="Arial" pitchFamily="34" charset="0"/>
              </a:rPr>
              <a:t>Vulnerability is shown by the size of the bucket</a:t>
            </a:r>
          </a:p>
        </p:txBody>
      </p:sp>
      <p:sp>
        <p:nvSpPr>
          <p:cNvPr id="24580" name="Text Box 11"/>
          <p:cNvSpPr txBox="1">
            <a:spLocks noChangeArrowheads="1"/>
          </p:cNvSpPr>
          <p:nvPr/>
        </p:nvSpPr>
        <p:spPr bwMode="auto">
          <a:xfrm>
            <a:off x="3794125" y="30464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2400">
              <a:latin typeface="Times New Roman" pitchFamily="18" charset="0"/>
              <a:cs typeface="Times New Roman" pitchFamily="18" charset="0"/>
            </a:endParaRPr>
          </a:p>
        </p:txBody>
      </p:sp>
      <p:sp>
        <p:nvSpPr>
          <p:cNvPr id="40967" name="TextBox 19"/>
          <p:cNvSpPr txBox="1">
            <a:spLocks noChangeArrowheads="1"/>
          </p:cNvSpPr>
          <p:nvPr/>
        </p:nvSpPr>
        <p:spPr bwMode="auto">
          <a:xfrm>
            <a:off x="1331913" y="6308725"/>
            <a:ext cx="6961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en-US" sz="1600"/>
          </a:p>
          <a:p>
            <a:endParaRPr lang="en-GB" altLang="en-US" sz="2000"/>
          </a:p>
        </p:txBody>
      </p:sp>
      <p:sp>
        <p:nvSpPr>
          <p:cNvPr id="16" name="TextBox 4"/>
          <p:cNvSpPr txBox="1">
            <a:spLocks noChangeArrowheads="1"/>
          </p:cNvSpPr>
          <p:nvPr/>
        </p:nvSpPr>
        <p:spPr bwMode="auto">
          <a:xfrm>
            <a:off x="2803525" y="1306513"/>
            <a:ext cx="400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2000">
                <a:cs typeface="Arial" pitchFamily="34" charset="0"/>
              </a:rPr>
              <a:t> </a:t>
            </a:r>
            <a:r>
              <a:rPr lang="en-GB" altLang="en-US">
                <a:cs typeface="Arial" pitchFamily="34" charset="0"/>
              </a:rPr>
              <a:t>Stress flows into the bucket</a:t>
            </a:r>
          </a:p>
        </p:txBody>
      </p:sp>
      <p:sp>
        <p:nvSpPr>
          <p:cNvPr id="17" name="TextBox 5"/>
          <p:cNvSpPr txBox="1">
            <a:spLocks noChangeArrowheads="1"/>
          </p:cNvSpPr>
          <p:nvPr/>
        </p:nvSpPr>
        <p:spPr bwMode="auto">
          <a:xfrm>
            <a:off x="2281238" y="5162550"/>
            <a:ext cx="67548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a:cs typeface="Arial" pitchFamily="34" charset="0"/>
              </a:rPr>
              <a:t>       Helpful coping strategies  = tap working lets the stress out</a:t>
            </a:r>
          </a:p>
          <a:p>
            <a:r>
              <a:rPr lang="en-GB" altLang="en-US">
                <a:cs typeface="Arial" pitchFamily="34" charset="0"/>
              </a:rPr>
              <a:t> </a:t>
            </a:r>
          </a:p>
          <a:p>
            <a:r>
              <a:rPr lang="en-GB" altLang="en-US">
                <a:cs typeface="Arial" pitchFamily="34" charset="0"/>
              </a:rPr>
              <a:t>       Unhelpful coping  strategies = tap blocked so water fills             			             bucket and overflows</a:t>
            </a:r>
          </a:p>
          <a:p>
            <a:endParaRPr lang="en-GB" altLang="en-US" sz="2200">
              <a:latin typeface="Helvetica" pitchFamily="34" charset="0"/>
            </a:endParaRPr>
          </a:p>
        </p:txBody>
      </p:sp>
      <p:sp>
        <p:nvSpPr>
          <p:cNvPr id="19" name="TextBox 7"/>
          <p:cNvSpPr txBox="1">
            <a:spLocks noChangeArrowheads="1"/>
          </p:cNvSpPr>
          <p:nvPr/>
        </p:nvSpPr>
        <p:spPr bwMode="auto">
          <a:xfrm>
            <a:off x="6184900" y="2760663"/>
            <a:ext cx="22558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altLang="en-US" sz="2000">
                <a:cs typeface="Arial" pitchFamily="34" charset="0"/>
              </a:rPr>
              <a:t> </a:t>
            </a:r>
            <a:r>
              <a:rPr lang="en-GB" altLang="en-US">
                <a:cs typeface="Arial" pitchFamily="34" charset="0"/>
              </a:rPr>
              <a:t>If the bucket overflows, problems develop - “snapping”</a:t>
            </a:r>
          </a:p>
        </p:txBody>
      </p:sp>
      <p:sp>
        <p:nvSpPr>
          <p:cNvPr id="20" name="Curved Down Arrow 19"/>
          <p:cNvSpPr/>
          <p:nvPr/>
        </p:nvSpPr>
        <p:spPr>
          <a:xfrm>
            <a:off x="5953125" y="1706563"/>
            <a:ext cx="1571625" cy="785812"/>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1" name="Down Arrow 20"/>
          <p:cNvSpPr/>
          <p:nvPr/>
        </p:nvSpPr>
        <p:spPr>
          <a:xfrm>
            <a:off x="38592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Down Arrow 21"/>
          <p:cNvSpPr/>
          <p:nvPr/>
        </p:nvSpPr>
        <p:spPr>
          <a:xfrm>
            <a:off x="44307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Down Arrow 22"/>
          <p:cNvSpPr/>
          <p:nvPr/>
        </p:nvSpPr>
        <p:spPr>
          <a:xfrm>
            <a:off x="5002213" y="1701800"/>
            <a:ext cx="285750" cy="620713"/>
          </a:xfrm>
          <a:prstGeom prst="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Curved Down Arrow 23"/>
          <p:cNvSpPr/>
          <p:nvPr/>
        </p:nvSpPr>
        <p:spPr>
          <a:xfrm>
            <a:off x="6024563" y="1414463"/>
            <a:ext cx="1000125" cy="571500"/>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5" name="Curved Down Arrow 24"/>
          <p:cNvSpPr/>
          <p:nvPr/>
        </p:nvSpPr>
        <p:spPr>
          <a:xfrm>
            <a:off x="6096000" y="1846263"/>
            <a:ext cx="571500" cy="285750"/>
          </a:xfrm>
          <a:prstGeom prst="curvedDown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6" name="Cross 25"/>
          <p:cNvSpPr/>
          <p:nvPr/>
        </p:nvSpPr>
        <p:spPr>
          <a:xfrm>
            <a:off x="3208338" y="4076700"/>
            <a:ext cx="500062" cy="292100"/>
          </a:xfrm>
          <a:prstGeom prst="plus">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Curved Right Arrow 26"/>
          <p:cNvSpPr/>
          <p:nvPr/>
        </p:nvSpPr>
        <p:spPr>
          <a:xfrm>
            <a:off x="2500313" y="4221163"/>
            <a:ext cx="500062" cy="936625"/>
          </a:xfrm>
          <a:prstGeom prst="curvedRightArrow">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29" name="Slide Number Placeholder 1"/>
          <p:cNvSpPr txBox="1">
            <a:spLocks/>
          </p:cNvSpPr>
          <p:nvPr/>
        </p:nvSpPr>
        <p:spPr>
          <a:xfrm>
            <a:off x="8775700" y="6453188"/>
            <a:ext cx="2133600" cy="293687"/>
          </a:xfrm>
          <a:prstGeom prst="rect">
            <a:avLst/>
          </a:prstGeom>
        </p:spPr>
        <p:txBody>
          <a:bodyPr/>
          <a:lstStyle/>
          <a:p>
            <a:pPr fontAlgn="auto">
              <a:spcBef>
                <a:spcPts val="0"/>
              </a:spcBef>
              <a:spcAft>
                <a:spcPts val="0"/>
              </a:spcAft>
              <a:defRPr/>
            </a:pPr>
            <a:fld id="{7B04A4C4-5849-433D-883E-713B049AB96D}" type="slidenum">
              <a:rPr lang="en-GB" sz="1200">
                <a:solidFill>
                  <a:schemeClr val="tx1">
                    <a:tint val="75000"/>
                  </a:schemeClr>
                </a:solidFill>
              </a:rPr>
              <a:pPr fontAlgn="auto">
                <a:spcBef>
                  <a:spcPts val="0"/>
                </a:spcBef>
                <a:spcAft>
                  <a:spcPts val="0"/>
                </a:spcAft>
                <a:defRPr/>
              </a:pPr>
              <a:t>13</a:t>
            </a:fld>
            <a:endParaRPr lang="en-GB" sz="1200" dirty="0">
              <a:solidFill>
                <a:schemeClr val="tx1">
                  <a:tint val="75000"/>
                </a:schemeClr>
              </a:solidFill>
            </a:endParaRPr>
          </a:p>
        </p:txBody>
      </p:sp>
      <p:sp>
        <p:nvSpPr>
          <p:cNvPr id="2" name="Title 1"/>
          <p:cNvSpPr>
            <a:spLocks noGrp="1"/>
          </p:cNvSpPr>
          <p:nvPr>
            <p:ph type="title"/>
          </p:nvPr>
        </p:nvSpPr>
        <p:spPr>
          <a:xfrm>
            <a:off x="420688" y="396705"/>
            <a:ext cx="8305800" cy="936104"/>
          </a:xfrm>
        </p:spPr>
        <p:txBody>
          <a:bodyPr>
            <a:normAutofit fontScale="90000"/>
          </a:bodyPr>
          <a:lstStyle/>
          <a:p>
            <a:pPr algn="ctr">
              <a:defRPr/>
            </a:pPr>
            <a:r>
              <a:rPr lang="en-GB" sz="6600" b="1" u="sng" dirty="0">
                <a:solidFill>
                  <a:srgbClr val="0070C0"/>
                </a:solidFill>
              </a:rPr>
              <a:t>The Stress Bucket</a:t>
            </a:r>
          </a:p>
        </p:txBody>
      </p:sp>
      <p:sp>
        <p:nvSpPr>
          <p:cNvPr id="30" name="Slide Number Placeholder 1"/>
          <p:cNvSpPr>
            <a:spLocks noGrp="1"/>
          </p:cNvSpPr>
          <p:nvPr>
            <p:ph type="sldNum" sz="quarter" idx="12"/>
          </p:nvPr>
        </p:nvSpPr>
        <p:spPr>
          <a:xfrm>
            <a:off x="323850" y="3338513"/>
            <a:ext cx="2592388" cy="685800"/>
          </a:xfrm>
        </p:spPr>
        <p:txBody>
          <a:bodyPr/>
          <a:lstStyle/>
          <a:p>
            <a:pPr algn="l">
              <a:defRPr/>
            </a:pPr>
            <a:r>
              <a:rPr lang="en-US" altLang="en-US" sz="1600" dirty="0">
                <a:solidFill>
                  <a:schemeClr val="tx1"/>
                </a:solidFill>
                <a:latin typeface="+mj-lt"/>
                <a:cs typeface="Arial" pitchFamily="34" charset="0"/>
              </a:rPr>
              <a:t>Source: </a:t>
            </a:r>
          </a:p>
          <a:p>
            <a:pPr algn="l">
              <a:defRPr/>
            </a:pPr>
            <a:r>
              <a:rPr lang="en-US" altLang="en-US" sz="1600" dirty="0" err="1">
                <a:solidFill>
                  <a:schemeClr val="tx1"/>
                </a:solidFill>
                <a:latin typeface="+mj-lt"/>
                <a:cs typeface="Arial" pitchFamily="34" charset="0"/>
              </a:rPr>
              <a:t>Brabban</a:t>
            </a:r>
            <a:r>
              <a:rPr lang="en-US" altLang="en-US" sz="1600" dirty="0">
                <a:solidFill>
                  <a:schemeClr val="tx1"/>
                </a:solidFill>
                <a:latin typeface="+mj-lt"/>
                <a:cs typeface="Arial" pitchFamily="34" charset="0"/>
              </a:rPr>
              <a:t> &amp; Turkington, 2002</a:t>
            </a:r>
            <a:endParaRPr lang="en-GB" sz="1600" dirty="0">
              <a:solidFill>
                <a:schemeClr val="tx1"/>
              </a:solidFill>
              <a:latin typeface="+mj-lt"/>
            </a:endParaRPr>
          </a:p>
        </p:txBody>
      </p:sp>
    </p:spTree>
    <p:extLst>
      <p:ext uri="{BB962C8B-B14F-4D97-AF65-F5344CB8AC3E}">
        <p14:creationId xmlns:p14="http://schemas.microsoft.com/office/powerpoint/2010/main" val="825663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40967"/>
                                        </p:tgtEl>
                                        <p:attrNameLst>
                                          <p:attrName>style.visibility</p:attrName>
                                        </p:attrNameLst>
                                      </p:cBhvr>
                                      <p:to>
                                        <p:strVal val="visible"/>
                                      </p:to>
                                    </p:set>
                                    <p:animEffect transition="in" filter="fade">
                                      <p:cBhvr>
                                        <p:cTn id="41" dur="1000"/>
                                        <p:tgtEl>
                                          <p:spTgt spid="409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16" grpId="0"/>
      <p:bldP spid="17"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57D2519-747F-4935-AE3D-64D2672B1798}"/>
              </a:ext>
            </a:extLst>
          </p:cNvPr>
          <p:cNvPicPr>
            <a:picLocks noChangeAspect="1"/>
          </p:cNvPicPr>
          <p:nvPr/>
        </p:nvPicPr>
        <p:blipFill>
          <a:blip r:embed="rId3"/>
          <a:stretch>
            <a:fillRect/>
          </a:stretch>
        </p:blipFill>
        <p:spPr>
          <a:xfrm>
            <a:off x="2339752" y="764704"/>
            <a:ext cx="5501747" cy="4464496"/>
          </a:xfrm>
          <a:prstGeom prst="rect">
            <a:avLst/>
          </a:prstGeom>
        </p:spPr>
      </p:pic>
    </p:spTree>
    <p:extLst>
      <p:ext uri="{BB962C8B-B14F-4D97-AF65-F5344CB8AC3E}">
        <p14:creationId xmlns:p14="http://schemas.microsoft.com/office/powerpoint/2010/main" val="12373308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8" y="332656"/>
            <a:ext cx="8229600" cy="1143000"/>
          </a:xfrm>
        </p:spPr>
        <p:txBody>
          <a:bodyPr/>
          <a:lstStyle/>
          <a:p>
            <a:pPr algn="ctr">
              <a:defRPr/>
            </a:pPr>
            <a:r>
              <a:rPr lang="en-GB" sz="3600" b="1" u="sng" dirty="0">
                <a:solidFill>
                  <a:schemeClr val="accent2"/>
                </a:solidFill>
              </a:rPr>
              <a:t>What Helps?</a:t>
            </a:r>
          </a:p>
        </p:txBody>
      </p:sp>
      <p:sp>
        <p:nvSpPr>
          <p:cNvPr id="3" name="Content Placeholder 2"/>
          <p:cNvSpPr>
            <a:spLocks noGrp="1"/>
          </p:cNvSpPr>
          <p:nvPr>
            <p:ph idx="1"/>
          </p:nvPr>
        </p:nvSpPr>
        <p:spPr/>
        <p:txBody>
          <a:bodyPr/>
          <a:lstStyle/>
          <a:p>
            <a:pPr>
              <a:defRPr/>
            </a:pPr>
            <a:r>
              <a:rPr lang="en-GB" dirty="0"/>
              <a:t>Think of a time you have recovered from something (illness, life event, </a:t>
            </a:r>
            <a:r>
              <a:rPr lang="en-GB" dirty="0" err="1"/>
              <a:t>etc</a:t>
            </a:r>
            <a:r>
              <a:rPr lang="en-GB" dirty="0"/>
              <a:t>). What helped you recover?</a:t>
            </a:r>
          </a:p>
        </p:txBody>
      </p:sp>
      <p:pic>
        <p:nvPicPr>
          <p:cNvPr id="12292" name="Picture 2" descr="C:\Users\vickidunham\AppData\Local\Microsoft\Windows\Temporary Internet Files\Content.IE5\R122Z23Z\post-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3284538"/>
            <a:ext cx="3657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53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80120"/>
          </a:xfrm>
        </p:spPr>
        <p:txBody>
          <a:bodyPr/>
          <a:lstStyle/>
          <a:p>
            <a:pPr algn="ctr">
              <a:defRPr/>
            </a:pPr>
            <a:r>
              <a:rPr lang="en-GB" sz="3600" b="1" u="sng" dirty="0">
                <a:solidFill>
                  <a:schemeClr val="accent2"/>
                </a:solidFill>
              </a:rPr>
              <a:t>Talking About Mental Health</a:t>
            </a:r>
          </a:p>
        </p:txBody>
      </p:sp>
      <p:sp>
        <p:nvSpPr>
          <p:cNvPr id="3" name="Content Placeholder 2"/>
          <p:cNvSpPr>
            <a:spLocks noGrp="1"/>
          </p:cNvSpPr>
          <p:nvPr>
            <p:ph idx="1"/>
          </p:nvPr>
        </p:nvSpPr>
        <p:spPr>
          <a:xfrm>
            <a:off x="457200" y="1484784"/>
            <a:ext cx="8229600" cy="4839816"/>
          </a:xfrm>
        </p:spPr>
        <p:txBody>
          <a:bodyPr/>
          <a:lstStyle/>
          <a:p>
            <a:pPr marL="0" indent="0">
              <a:buFontTx/>
              <a:buNone/>
              <a:defRPr/>
            </a:pPr>
            <a:endParaRPr lang="en-GB" b="1" dirty="0">
              <a:hlinkClick r:id="rId3"/>
            </a:endParaRPr>
          </a:p>
          <a:p>
            <a:pPr marL="0" indent="0">
              <a:buFontTx/>
              <a:buNone/>
              <a:defRPr/>
            </a:pPr>
            <a:endParaRPr lang="en-GB" b="1" dirty="0">
              <a:hlinkClick r:id="rId3"/>
            </a:endParaRPr>
          </a:p>
          <a:p>
            <a:pPr marL="0" indent="0">
              <a:buFontTx/>
              <a:buNone/>
              <a:defRPr/>
            </a:pPr>
            <a:endParaRPr lang="en-GB" b="1" dirty="0">
              <a:hlinkClick r:id="rId3"/>
            </a:endParaRPr>
          </a:p>
          <a:p>
            <a:pPr marL="0" indent="0">
              <a:buFontTx/>
              <a:buNone/>
              <a:defRPr/>
            </a:pPr>
            <a:endParaRPr lang="en-GB" b="1" dirty="0">
              <a:hlinkClick r:id="rId3"/>
            </a:endParaRPr>
          </a:p>
          <a:p>
            <a:pPr marL="0" indent="0">
              <a:buFontTx/>
              <a:buNone/>
              <a:defRPr/>
            </a:pPr>
            <a:endParaRPr lang="en-GB" b="1" dirty="0">
              <a:hlinkClick r:id="rId3"/>
            </a:endParaRPr>
          </a:p>
          <a:p>
            <a:pPr>
              <a:defRPr/>
            </a:pPr>
            <a:r>
              <a:rPr lang="en-GB" dirty="0">
                <a:latin typeface="+mj-lt"/>
                <a:hlinkClick r:id="rId3"/>
              </a:rPr>
              <a:t>https://www.youtube.com/watch?v=r_yAtOh3yV0</a:t>
            </a:r>
            <a:endParaRPr lang="en-GB" dirty="0">
              <a:latin typeface="+mj-lt"/>
            </a:endParaRPr>
          </a:p>
          <a:p>
            <a:pPr>
              <a:defRPr/>
            </a:pPr>
            <a:r>
              <a:rPr lang="en-GB" sz="2800" dirty="0">
                <a:latin typeface="+mj-lt"/>
              </a:rPr>
              <a:t>Anna Freud National Centre for Children and Families </a:t>
            </a:r>
            <a:r>
              <a:rPr lang="en-GB" sz="2800" dirty="0">
                <a:latin typeface="+mj-lt"/>
                <a:hlinkClick r:id="rId4"/>
              </a:rPr>
              <a:t>www.annafreud.org</a:t>
            </a:r>
            <a:r>
              <a:rPr lang="en-GB" sz="2800" dirty="0">
                <a:latin typeface="+mj-lt"/>
              </a:rPr>
              <a:t> </a:t>
            </a:r>
          </a:p>
          <a:p>
            <a:pPr>
              <a:defRPr/>
            </a:pPr>
            <a:endParaRPr lang="en-GB" dirty="0"/>
          </a:p>
        </p:txBody>
      </p:sp>
      <p:pic>
        <p:nvPicPr>
          <p:cNvPr id="4" name="Picture 3">
            <a:extLst>
              <a:ext uri="{FF2B5EF4-FFF2-40B4-BE49-F238E27FC236}">
                <a16:creationId xmlns:a16="http://schemas.microsoft.com/office/drawing/2014/main" id="{0E5EB6B1-48F7-4BF8-9A29-E9705B45C02F}"/>
              </a:ext>
            </a:extLst>
          </p:cNvPr>
          <p:cNvPicPr>
            <a:picLocks noChangeAspect="1"/>
          </p:cNvPicPr>
          <p:nvPr/>
        </p:nvPicPr>
        <p:blipFill>
          <a:blip r:embed="rId5"/>
          <a:stretch>
            <a:fillRect/>
          </a:stretch>
        </p:blipFill>
        <p:spPr>
          <a:xfrm>
            <a:off x="2915816" y="1700808"/>
            <a:ext cx="2952750" cy="1552575"/>
          </a:xfrm>
          <a:prstGeom prst="rect">
            <a:avLst/>
          </a:prstGeom>
        </p:spPr>
      </p:pic>
    </p:spTree>
    <p:extLst>
      <p:ext uri="{BB962C8B-B14F-4D97-AF65-F5344CB8AC3E}">
        <p14:creationId xmlns:p14="http://schemas.microsoft.com/office/powerpoint/2010/main" val="283965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975"/>
          </a:xfrm>
        </p:spPr>
        <p:txBody>
          <a:bodyPr/>
          <a:lstStyle/>
          <a:p>
            <a:pPr algn="ctr">
              <a:defRPr/>
            </a:pPr>
            <a:r>
              <a:rPr lang="en-GB" sz="3600" b="1" u="sng" dirty="0">
                <a:solidFill>
                  <a:schemeClr val="accent2"/>
                </a:solidFill>
              </a:rPr>
              <a:t>How to Talk and How to Listen</a:t>
            </a:r>
          </a:p>
        </p:txBody>
      </p:sp>
      <p:sp>
        <p:nvSpPr>
          <p:cNvPr id="3" name="Content Placeholder 2"/>
          <p:cNvSpPr>
            <a:spLocks noGrp="1"/>
          </p:cNvSpPr>
          <p:nvPr>
            <p:ph idx="1"/>
          </p:nvPr>
        </p:nvSpPr>
        <p:spPr>
          <a:xfrm>
            <a:off x="467544" y="1556792"/>
            <a:ext cx="8229600" cy="3960813"/>
          </a:xfrm>
        </p:spPr>
        <p:txBody>
          <a:bodyPr/>
          <a:lstStyle/>
          <a:p>
            <a:pPr>
              <a:defRPr/>
            </a:pPr>
            <a:r>
              <a:rPr lang="en-GB" sz="2400" dirty="0"/>
              <a:t>Make talking about mental health a normal everyday part of life</a:t>
            </a:r>
          </a:p>
          <a:p>
            <a:pPr>
              <a:defRPr/>
            </a:pPr>
            <a:r>
              <a:rPr lang="en-GB" sz="2400" dirty="0"/>
              <a:t>Give it your full attention and take it seriously</a:t>
            </a:r>
          </a:p>
          <a:p>
            <a:pPr>
              <a:defRPr/>
            </a:pPr>
            <a:r>
              <a:rPr lang="en-GB" sz="2400" dirty="0"/>
              <a:t>Positive body language</a:t>
            </a:r>
          </a:p>
          <a:p>
            <a:pPr>
              <a:defRPr/>
            </a:pPr>
            <a:r>
              <a:rPr lang="en-GB" sz="2400" dirty="0"/>
              <a:t>Ask open questions</a:t>
            </a:r>
          </a:p>
          <a:p>
            <a:pPr>
              <a:defRPr/>
            </a:pPr>
            <a:r>
              <a:rPr lang="en-GB" sz="2400" dirty="0"/>
              <a:t>Stay calm</a:t>
            </a:r>
          </a:p>
          <a:p>
            <a:pPr>
              <a:defRPr/>
            </a:pPr>
            <a:r>
              <a:rPr lang="en-GB" sz="2400" dirty="0"/>
              <a:t>Offer empathy rather than solutions</a:t>
            </a:r>
          </a:p>
          <a:p>
            <a:pPr>
              <a:defRPr/>
            </a:pPr>
            <a:r>
              <a:rPr lang="en-GB" sz="2400" dirty="0"/>
              <a:t>Encourage your child to think of what might help (give them control)</a:t>
            </a:r>
          </a:p>
        </p:txBody>
      </p:sp>
      <p:pic>
        <p:nvPicPr>
          <p:cNvPr id="5" name="Picture 4">
            <a:extLst>
              <a:ext uri="{FF2B5EF4-FFF2-40B4-BE49-F238E27FC236}">
                <a16:creationId xmlns:a16="http://schemas.microsoft.com/office/drawing/2014/main" id="{3FF162D5-0C5E-422B-AFA1-876F6224B64A}"/>
              </a:ext>
            </a:extLst>
          </p:cNvPr>
          <p:cNvPicPr>
            <a:picLocks noChangeAspect="1"/>
          </p:cNvPicPr>
          <p:nvPr/>
        </p:nvPicPr>
        <p:blipFill>
          <a:blip r:embed="rId3"/>
          <a:stretch>
            <a:fillRect/>
          </a:stretch>
        </p:blipFill>
        <p:spPr>
          <a:xfrm>
            <a:off x="7668344" y="727522"/>
            <a:ext cx="711522" cy="783530"/>
          </a:xfrm>
          <a:prstGeom prst="rect">
            <a:avLst/>
          </a:prstGeom>
        </p:spPr>
      </p:pic>
      <p:pic>
        <p:nvPicPr>
          <p:cNvPr id="6" name="Picture 5">
            <a:extLst>
              <a:ext uri="{FF2B5EF4-FFF2-40B4-BE49-F238E27FC236}">
                <a16:creationId xmlns:a16="http://schemas.microsoft.com/office/drawing/2014/main" id="{9B4DE67D-3FB1-4EEC-9692-34699048780B}"/>
              </a:ext>
            </a:extLst>
          </p:cNvPr>
          <p:cNvPicPr>
            <a:picLocks noChangeAspect="1"/>
          </p:cNvPicPr>
          <p:nvPr/>
        </p:nvPicPr>
        <p:blipFill rotWithShape="1">
          <a:blip r:embed="rId4"/>
          <a:srcRect b="8194"/>
          <a:stretch/>
        </p:blipFill>
        <p:spPr>
          <a:xfrm>
            <a:off x="764134" y="862981"/>
            <a:ext cx="679731" cy="648071"/>
          </a:xfrm>
          <a:prstGeom prst="rect">
            <a:avLst/>
          </a:prstGeom>
        </p:spPr>
      </p:pic>
    </p:spTree>
    <p:extLst>
      <p:ext uri="{BB962C8B-B14F-4D97-AF65-F5344CB8AC3E}">
        <p14:creationId xmlns:p14="http://schemas.microsoft.com/office/powerpoint/2010/main" val="88379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2"/>
          </a:xfrm>
        </p:spPr>
        <p:txBody>
          <a:bodyPr>
            <a:noAutofit/>
          </a:bodyPr>
          <a:lstStyle/>
          <a:p>
            <a:pPr algn="ctr"/>
            <a:r>
              <a:rPr lang="en-GB" sz="3600" b="1" u="sng" dirty="0">
                <a:solidFill>
                  <a:srgbClr val="00B0F0"/>
                </a:solidFill>
              </a:rPr>
              <a:t>How to Help Your Child </a:t>
            </a:r>
            <a:br>
              <a:rPr lang="en-GB" sz="3600" b="1" u="sng" dirty="0">
                <a:solidFill>
                  <a:srgbClr val="00B0F0"/>
                </a:solidFill>
              </a:rPr>
            </a:br>
            <a:r>
              <a:rPr lang="en-GB" sz="3600" b="1" u="sng" dirty="0">
                <a:solidFill>
                  <a:srgbClr val="00B0F0"/>
                </a:solidFill>
              </a:rPr>
              <a:t>Develop Resilience</a:t>
            </a:r>
          </a:p>
        </p:txBody>
      </p:sp>
      <p:sp>
        <p:nvSpPr>
          <p:cNvPr id="3" name="Content Placeholder 2"/>
          <p:cNvSpPr>
            <a:spLocks noGrp="1"/>
          </p:cNvSpPr>
          <p:nvPr>
            <p:ph idx="1"/>
          </p:nvPr>
        </p:nvSpPr>
        <p:spPr>
          <a:xfrm>
            <a:off x="0" y="1935480"/>
            <a:ext cx="9036496" cy="4389120"/>
          </a:xfrm>
        </p:spPr>
        <p:txBody>
          <a:bodyPr/>
          <a:lstStyle/>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rPr>
              <a:t>Positive Attention- </a:t>
            </a:r>
            <a:r>
              <a:rPr lang="en-GB" dirty="0">
                <a:latin typeface="+mj-lt"/>
              </a:rPr>
              <a:t>catch them doing something good, eye contact</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rPr>
              <a:t>Labelled Praise</a:t>
            </a:r>
            <a:r>
              <a:rPr lang="en-GB" b="1" dirty="0">
                <a:solidFill>
                  <a:srgbClr val="0070C0"/>
                </a:solidFill>
                <a:latin typeface="+mj-lt"/>
              </a:rPr>
              <a:t> - </a:t>
            </a:r>
            <a:r>
              <a:rPr lang="en-GB" dirty="0">
                <a:latin typeface="+mj-lt"/>
              </a:rPr>
              <a:t>be specific about what you have liked i.e. ‘you walked to the house so nicely’, rather than ‘you’ve been good’</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cs typeface="Arial" panose="020B0604020202020204" pitchFamily="34" charset="0"/>
              </a:rPr>
              <a:t>Rewards</a:t>
            </a:r>
            <a:r>
              <a:rPr lang="en-GB" dirty="0">
                <a:solidFill>
                  <a:srgbClr val="FF0000"/>
                </a:solidFill>
                <a:latin typeface="+mj-lt"/>
                <a:cs typeface="Arial" panose="020B0604020202020204" pitchFamily="34" charset="0"/>
              </a:rPr>
              <a:t> – </a:t>
            </a:r>
            <a:r>
              <a:rPr lang="en-GB" dirty="0">
                <a:latin typeface="+mj-lt"/>
                <a:cs typeface="Arial" panose="020B0604020202020204" pitchFamily="34" charset="0"/>
              </a:rPr>
              <a:t>more powerful than consequences, keep them realistic</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cs typeface="Arial" panose="020B0604020202020204" pitchFamily="34" charset="0"/>
              </a:rPr>
              <a:t>Enjoyable activities – </a:t>
            </a:r>
            <a:r>
              <a:rPr lang="en-GB" dirty="0">
                <a:latin typeface="+mj-lt"/>
                <a:cs typeface="Arial" panose="020B0604020202020204" pitchFamily="34" charset="0"/>
              </a:rPr>
              <a:t>having fun lifts our mood </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cs typeface="Arial" panose="020B0604020202020204" pitchFamily="34" charset="0"/>
              </a:rPr>
              <a:t>Help them to achieve </a:t>
            </a:r>
            <a:r>
              <a:rPr lang="en-GB" dirty="0">
                <a:latin typeface="+mj-lt"/>
                <a:cs typeface="Arial" panose="020B0604020202020204" pitchFamily="34" charset="0"/>
              </a:rPr>
              <a:t>– builds self esteem</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cs typeface="Arial" panose="020B0604020202020204" pitchFamily="34" charset="0"/>
              </a:rPr>
              <a:t>Plan for success</a:t>
            </a:r>
            <a:r>
              <a:rPr lang="en-GB" b="1" dirty="0">
                <a:latin typeface="+mj-lt"/>
                <a:cs typeface="Arial" panose="020B0604020202020204" pitchFamily="34" charset="0"/>
              </a:rPr>
              <a:t> – </a:t>
            </a:r>
            <a:r>
              <a:rPr lang="en-GB" dirty="0">
                <a:latin typeface="+mj-lt"/>
                <a:cs typeface="Arial" panose="020B0604020202020204" pitchFamily="34" charset="0"/>
              </a:rPr>
              <a:t>visual clues, preparation, choices</a:t>
            </a:r>
            <a:r>
              <a:rPr lang="en-GB" dirty="0">
                <a:solidFill>
                  <a:srgbClr val="0070C0"/>
                </a:solidFill>
                <a:latin typeface="+mj-lt"/>
                <a:cs typeface="Arial" panose="020B0604020202020204" pitchFamily="34" charset="0"/>
              </a:rPr>
              <a:t> </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cs typeface="Arial" panose="020B0604020202020204" pitchFamily="34" charset="0"/>
              </a:rPr>
              <a:t>Clear boundaries </a:t>
            </a:r>
            <a:r>
              <a:rPr lang="en-GB" b="1" dirty="0">
                <a:latin typeface="+mj-lt"/>
                <a:cs typeface="Arial" panose="020B0604020202020204" pitchFamily="34" charset="0"/>
              </a:rPr>
              <a:t>– </a:t>
            </a:r>
            <a:r>
              <a:rPr lang="en-GB" dirty="0">
                <a:latin typeface="+mj-lt"/>
                <a:cs typeface="Arial" panose="020B0604020202020204" pitchFamily="34" charset="0"/>
              </a:rPr>
              <a:t>makes life more predictable</a:t>
            </a:r>
          </a:p>
          <a:p>
            <a:pPr lvl="1" eaLnBrk="0" fontAlgn="base" hangingPunct="0">
              <a:spcBef>
                <a:spcPct val="0"/>
              </a:spcBef>
              <a:spcAft>
                <a:spcPct val="0"/>
              </a:spcAft>
              <a:buFont typeface="Arial" panose="020B0604020202020204" pitchFamily="34" charset="0"/>
              <a:buChar char="•"/>
            </a:pPr>
            <a:r>
              <a:rPr lang="en-GB" b="1" dirty="0">
                <a:solidFill>
                  <a:srgbClr val="FF0000"/>
                </a:solidFill>
                <a:latin typeface="+mj-lt"/>
                <a:cs typeface="Arial" panose="020B0604020202020204" pitchFamily="34" charset="0"/>
              </a:rPr>
              <a:t>Help your child to understand / express emotions – </a:t>
            </a:r>
            <a:r>
              <a:rPr lang="en-GB" dirty="0">
                <a:latin typeface="+mj-lt"/>
                <a:cs typeface="Arial" panose="020B0604020202020204" pitchFamily="34" charset="0"/>
              </a:rPr>
              <a:t>Model good communication, set good examples use tools like Worry jars  </a:t>
            </a:r>
          </a:p>
          <a:p>
            <a:endParaRPr lang="en-GB" dirty="0"/>
          </a:p>
        </p:txBody>
      </p:sp>
      <p:pic>
        <p:nvPicPr>
          <p:cNvPr id="4" name="Picture 3">
            <a:extLst>
              <a:ext uri="{FF2B5EF4-FFF2-40B4-BE49-F238E27FC236}">
                <a16:creationId xmlns:a16="http://schemas.microsoft.com/office/drawing/2014/main" id="{B202DB88-065D-43C9-96EC-679CAB14C825}"/>
              </a:ext>
            </a:extLst>
          </p:cNvPr>
          <p:cNvPicPr>
            <a:picLocks noChangeAspect="1"/>
          </p:cNvPicPr>
          <p:nvPr/>
        </p:nvPicPr>
        <p:blipFill>
          <a:blip r:embed="rId3"/>
          <a:stretch>
            <a:fillRect/>
          </a:stretch>
        </p:blipFill>
        <p:spPr>
          <a:xfrm>
            <a:off x="6830902" y="807512"/>
            <a:ext cx="1836550" cy="1152128"/>
          </a:xfrm>
          <a:prstGeom prst="rect">
            <a:avLst/>
          </a:prstGeom>
        </p:spPr>
      </p:pic>
    </p:spTree>
    <p:extLst>
      <p:ext uri="{BB962C8B-B14F-4D97-AF65-F5344CB8AC3E}">
        <p14:creationId xmlns:p14="http://schemas.microsoft.com/office/powerpoint/2010/main" val="329819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72" y="553120"/>
            <a:ext cx="8229600" cy="720080"/>
          </a:xfrm>
        </p:spPr>
        <p:txBody>
          <a:bodyPr>
            <a:normAutofit/>
          </a:bodyPr>
          <a:lstStyle/>
          <a:p>
            <a:pPr algn="ctr"/>
            <a:r>
              <a:rPr lang="en-GB" sz="3600" b="1" u="sng" dirty="0">
                <a:solidFill>
                  <a:srgbClr val="00B0F0"/>
                </a:solidFill>
              </a:rPr>
              <a:t>CAMHS Referral Criteria</a:t>
            </a:r>
          </a:p>
        </p:txBody>
      </p:sp>
      <p:sp>
        <p:nvSpPr>
          <p:cNvPr id="3" name="Content Placeholder 2"/>
          <p:cNvSpPr>
            <a:spLocks noGrp="1"/>
          </p:cNvSpPr>
          <p:nvPr>
            <p:ph idx="1"/>
          </p:nvPr>
        </p:nvSpPr>
        <p:spPr>
          <a:xfrm>
            <a:off x="481980" y="1273200"/>
            <a:ext cx="8229600" cy="4551784"/>
          </a:xfrm>
        </p:spPr>
        <p:txBody>
          <a:bodyPr/>
          <a:lstStyle/>
          <a:p>
            <a:r>
              <a:rPr lang="en-GB" sz="2400" dirty="0">
                <a:latin typeface="+mj-lt"/>
              </a:rPr>
              <a:t>Concerns about your child’s emotional wellbeing</a:t>
            </a:r>
          </a:p>
          <a:p>
            <a:r>
              <a:rPr lang="en-GB" sz="2400" dirty="0">
                <a:latin typeface="+mj-lt"/>
              </a:rPr>
              <a:t>Significant anxiety and/or low mood that’s impacting every day life</a:t>
            </a:r>
          </a:p>
          <a:p>
            <a:r>
              <a:rPr lang="en-GB" sz="2400" dirty="0">
                <a:latin typeface="+mj-lt"/>
              </a:rPr>
              <a:t>Regular self harm with thoughts of suicide</a:t>
            </a:r>
          </a:p>
          <a:p>
            <a:r>
              <a:rPr lang="en-GB" sz="2400" dirty="0">
                <a:latin typeface="+mj-lt"/>
              </a:rPr>
              <a:t>Significantly restricting food intake / binge eating</a:t>
            </a:r>
          </a:p>
          <a:p>
            <a:r>
              <a:rPr lang="en-GB" sz="2400" dirty="0">
                <a:latin typeface="+mj-lt"/>
              </a:rPr>
              <a:t>Severe reaction to traumatic event(s)</a:t>
            </a:r>
          </a:p>
        </p:txBody>
      </p:sp>
      <p:pic>
        <p:nvPicPr>
          <p:cNvPr id="4" name="Picture 5" descr="C:\Users\moyasanders\Desktop\MHC\mhc wellness-continuum.png"/>
          <p:cNvPicPr>
            <a:picLocks noChangeAspect="1" noChangeArrowheads="1"/>
          </p:cNvPicPr>
          <p:nvPr/>
        </p:nvPicPr>
        <p:blipFill rotWithShape="1">
          <a:blip r:embed="rId3"/>
          <a:srcRect t="12947" b="11413"/>
          <a:stretch/>
        </p:blipFill>
        <p:spPr>
          <a:xfrm>
            <a:off x="354360" y="4902572"/>
            <a:ext cx="8435280" cy="18448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http://cwpcamhscentre.mymind.org.uk/wp-content/themes/simplicius/images/mymind_header_logo.png">
            <a:extLst>
              <a:ext uri="{FF2B5EF4-FFF2-40B4-BE49-F238E27FC236}">
                <a16:creationId xmlns:a16="http://schemas.microsoft.com/office/drawing/2014/main" id="{EC7692C6-59B9-4B52-AC9C-BCBDF932EE7B}"/>
              </a:ext>
            </a:extLst>
          </p:cNvPr>
          <p:cNvPicPr>
            <a:picLocks noChangeAspect="1" noChangeArrowheads="1"/>
          </p:cNvPicPr>
          <p:nvPr/>
        </p:nvPicPr>
        <p:blipFill>
          <a:blip r:embed="rId4"/>
          <a:srcRect/>
          <a:stretch>
            <a:fillRect/>
          </a:stretch>
        </p:blipFill>
        <p:spPr bwMode="auto">
          <a:xfrm>
            <a:off x="5940152" y="3570920"/>
            <a:ext cx="1496330" cy="1113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9867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8D8D-C504-4CCA-9200-042587513483}"/>
              </a:ext>
            </a:extLst>
          </p:cNvPr>
          <p:cNvSpPr>
            <a:spLocks noGrp="1"/>
          </p:cNvSpPr>
          <p:nvPr>
            <p:ph type="title"/>
          </p:nvPr>
        </p:nvSpPr>
        <p:spPr>
          <a:xfrm>
            <a:off x="2267744" y="829668"/>
            <a:ext cx="5789364" cy="1143000"/>
          </a:xfrm>
        </p:spPr>
        <p:txBody>
          <a:bodyPr/>
          <a:lstStyle/>
          <a:p>
            <a:r>
              <a:rPr lang="en-GB" u="sng" dirty="0"/>
              <a:t>Group Rules</a:t>
            </a:r>
          </a:p>
        </p:txBody>
      </p:sp>
      <p:sp>
        <p:nvSpPr>
          <p:cNvPr id="3" name="Content Placeholder 2">
            <a:extLst>
              <a:ext uri="{FF2B5EF4-FFF2-40B4-BE49-F238E27FC236}">
                <a16:creationId xmlns:a16="http://schemas.microsoft.com/office/drawing/2014/main" id="{C43944BD-8128-43D3-AE6B-95AE3FEE16E8}"/>
              </a:ext>
            </a:extLst>
          </p:cNvPr>
          <p:cNvSpPr>
            <a:spLocks noGrp="1"/>
          </p:cNvSpPr>
          <p:nvPr>
            <p:ph idx="1"/>
          </p:nvPr>
        </p:nvSpPr>
        <p:spPr>
          <a:xfrm>
            <a:off x="539552" y="2191172"/>
            <a:ext cx="6192688" cy="3581752"/>
          </a:xfrm>
        </p:spPr>
        <p:txBody>
          <a:bodyPr/>
          <a:lstStyle/>
          <a:p>
            <a:r>
              <a:rPr lang="en-GB" dirty="0">
                <a:latin typeface="+mj-lt"/>
              </a:rPr>
              <a:t>Confidentiality</a:t>
            </a:r>
          </a:p>
          <a:p>
            <a:r>
              <a:rPr lang="en-GB" dirty="0">
                <a:latin typeface="+mj-lt"/>
              </a:rPr>
              <a:t>Respect</a:t>
            </a:r>
          </a:p>
          <a:p>
            <a:r>
              <a:rPr lang="en-GB" dirty="0">
                <a:latin typeface="+mj-lt"/>
              </a:rPr>
              <a:t>Non judgemental</a:t>
            </a:r>
          </a:p>
          <a:p>
            <a:r>
              <a:rPr lang="en-GB" dirty="0">
                <a:latin typeface="+mj-lt"/>
              </a:rPr>
              <a:t>Listen</a:t>
            </a:r>
          </a:p>
          <a:p>
            <a:r>
              <a:rPr lang="en-GB" dirty="0">
                <a:latin typeface="+mj-lt"/>
              </a:rPr>
              <a:t>Ask questions!</a:t>
            </a:r>
          </a:p>
          <a:p>
            <a:r>
              <a:rPr lang="en-GB" dirty="0">
                <a:latin typeface="+mj-lt"/>
              </a:rPr>
              <a:t>Difficult conversations</a:t>
            </a:r>
          </a:p>
          <a:p>
            <a:r>
              <a:rPr lang="en-GB" dirty="0">
                <a:latin typeface="+mj-lt"/>
              </a:rPr>
              <a:t>You’re doing a great job!</a:t>
            </a:r>
          </a:p>
        </p:txBody>
      </p:sp>
      <p:pic>
        <p:nvPicPr>
          <p:cNvPr id="4098" name="Picture 2" descr="Follow Rules Stock Illustrations – 1,118 Follow Rules Stock Illustrations,  Vectors &amp; Clipart - Dreamstime">
            <a:extLst>
              <a:ext uri="{FF2B5EF4-FFF2-40B4-BE49-F238E27FC236}">
                <a16:creationId xmlns:a16="http://schemas.microsoft.com/office/drawing/2014/main" id="{B653641E-62B5-4F87-987B-FD6ED951EC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6" t="8999" r="6898" b="14501"/>
          <a:stretch/>
        </p:blipFill>
        <p:spPr bwMode="auto">
          <a:xfrm>
            <a:off x="5184626" y="2348880"/>
            <a:ext cx="2376264" cy="1791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993601-D17E-40B7-BF80-127C34D5C41D}"/>
              </a:ext>
            </a:extLst>
          </p:cNvPr>
          <p:cNvPicPr>
            <a:picLocks noChangeAspect="1"/>
          </p:cNvPicPr>
          <p:nvPr/>
        </p:nvPicPr>
        <p:blipFill rotWithShape="1">
          <a:blip r:embed="rId4"/>
          <a:srcRect l="21900" t="1470" r="23268" b="7290"/>
          <a:stretch/>
        </p:blipFill>
        <p:spPr>
          <a:xfrm>
            <a:off x="4265687" y="4941168"/>
            <a:ext cx="612626" cy="583108"/>
          </a:xfrm>
          <a:prstGeom prst="rect">
            <a:avLst/>
          </a:prstGeom>
        </p:spPr>
      </p:pic>
    </p:spTree>
    <p:extLst>
      <p:ext uri="{BB962C8B-B14F-4D97-AF65-F5344CB8AC3E}">
        <p14:creationId xmlns:p14="http://schemas.microsoft.com/office/powerpoint/2010/main" val="132932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188640"/>
            <a:ext cx="9177338" cy="1125538"/>
          </a:xfrm>
        </p:spPr>
        <p:txBody>
          <a:bodyPr>
            <a:normAutofit/>
          </a:bodyPr>
          <a:lstStyle/>
          <a:p>
            <a:pPr algn="ctr">
              <a:defRPr/>
            </a:pPr>
            <a:r>
              <a:rPr lang="en-GB" altLang="en-US" sz="3200" b="1" dirty="0"/>
              <a:t>			</a:t>
            </a:r>
            <a:br>
              <a:rPr lang="en-GB" altLang="en-US" sz="3200" b="1" dirty="0"/>
            </a:br>
            <a:r>
              <a:rPr lang="en-GB" altLang="en-US" sz="3600" b="1" u="sng" dirty="0">
                <a:solidFill>
                  <a:srgbClr val="00B0F0"/>
                </a:solidFill>
              </a:rPr>
              <a:t>Stepped Approach to Supporting Your child</a:t>
            </a:r>
          </a:p>
        </p:txBody>
      </p:sp>
      <p:sp>
        <p:nvSpPr>
          <p:cNvPr id="45059" name="Content Placeholder 2"/>
          <p:cNvSpPr>
            <a:spLocks noGrp="1"/>
          </p:cNvSpPr>
          <p:nvPr>
            <p:ph idx="1"/>
          </p:nvPr>
        </p:nvSpPr>
        <p:spPr>
          <a:xfrm>
            <a:off x="628650" y="1628800"/>
            <a:ext cx="7886700" cy="4203054"/>
          </a:xfrm>
        </p:spPr>
        <p:txBody>
          <a:bodyPr>
            <a:normAutofit/>
          </a:bodyPr>
          <a:lstStyle/>
          <a:p>
            <a:pPr>
              <a:defRPr/>
            </a:pPr>
            <a:r>
              <a:rPr lang="en-GB" altLang="en-US" sz="2400" b="1" dirty="0">
                <a:latin typeface="+mj-lt"/>
              </a:rPr>
              <a:t>Step 1 – </a:t>
            </a:r>
            <a:r>
              <a:rPr lang="en-GB" altLang="en-US" sz="2400" dirty="0">
                <a:latin typeface="+mj-lt"/>
              </a:rPr>
              <a:t>Talk, listen, empathise, encourage your child to find their own solutions and build resilience</a:t>
            </a:r>
          </a:p>
          <a:p>
            <a:pPr>
              <a:defRPr/>
            </a:pPr>
            <a:r>
              <a:rPr lang="en-GB" altLang="en-US" sz="2400" b="1" dirty="0">
                <a:latin typeface="+mj-lt"/>
              </a:rPr>
              <a:t>Step 2 </a:t>
            </a:r>
            <a:r>
              <a:rPr lang="en-GB" altLang="en-US" sz="2400" dirty="0">
                <a:latin typeface="+mj-lt"/>
              </a:rPr>
              <a:t>- </a:t>
            </a:r>
            <a:r>
              <a:rPr lang="en-GB" altLang="en-US" sz="2400" b="1" dirty="0" err="1">
                <a:latin typeface="+mj-lt"/>
              </a:rPr>
              <a:t>MindEd</a:t>
            </a:r>
            <a:r>
              <a:rPr lang="en-GB" altLang="en-US" sz="2400" dirty="0">
                <a:latin typeface="+mj-lt"/>
              </a:rPr>
              <a:t> – over 300 topics about mental health for parents (and professionals) </a:t>
            </a:r>
            <a:r>
              <a:rPr lang="en-GB" altLang="en-US" sz="2400" dirty="0">
                <a:latin typeface="+mj-lt"/>
                <a:hlinkClick r:id="rId3"/>
              </a:rPr>
              <a:t> www.minded.org.uk</a:t>
            </a:r>
            <a:endParaRPr lang="en-GB" altLang="en-US" sz="2400" dirty="0">
              <a:latin typeface="+mj-lt"/>
            </a:endParaRPr>
          </a:p>
          <a:p>
            <a:pPr>
              <a:defRPr/>
            </a:pPr>
            <a:r>
              <a:rPr lang="en-GB" altLang="en-US" sz="2400" b="1" dirty="0">
                <a:latin typeface="+mj-lt"/>
              </a:rPr>
              <a:t>Step 3 </a:t>
            </a:r>
            <a:r>
              <a:rPr lang="en-GB" altLang="en-US" sz="2400" dirty="0">
                <a:latin typeface="+mj-lt"/>
              </a:rPr>
              <a:t>- </a:t>
            </a:r>
            <a:r>
              <a:rPr lang="en-GB" altLang="en-US" sz="2400" b="1" dirty="0">
                <a:latin typeface="+mj-lt"/>
              </a:rPr>
              <a:t>CAMHS website </a:t>
            </a:r>
            <a:r>
              <a:rPr lang="en-GB" altLang="en-US" sz="2400" dirty="0">
                <a:latin typeface="+mj-lt"/>
                <a:hlinkClick r:id="rId4"/>
              </a:rPr>
              <a:t>www.mymind.org.uk</a:t>
            </a:r>
            <a:r>
              <a:rPr lang="en-GB" altLang="en-US" sz="2400" dirty="0">
                <a:latin typeface="+mj-lt"/>
              </a:rPr>
              <a:t> for resources</a:t>
            </a:r>
          </a:p>
          <a:p>
            <a:pPr marL="0" indent="0">
              <a:buNone/>
              <a:defRPr/>
            </a:pPr>
            <a:r>
              <a:rPr lang="en-GB" altLang="en-US" sz="2400" dirty="0">
                <a:latin typeface="+mj-lt"/>
              </a:rPr>
              <a:t>    Or Complete CAMHS Request for Help Form on the website</a:t>
            </a:r>
          </a:p>
          <a:p>
            <a:pPr>
              <a:defRPr/>
            </a:pPr>
            <a:r>
              <a:rPr lang="en-GB" altLang="en-US" sz="2400" b="1" dirty="0">
                <a:latin typeface="+mj-lt"/>
              </a:rPr>
              <a:t>Step 4 – Contact our CWP Helpline: 0800 145 6485</a:t>
            </a:r>
          </a:p>
          <a:p>
            <a:pPr marL="0" indent="0">
              <a:buFontTx/>
              <a:buNone/>
              <a:defRPr/>
            </a:pPr>
            <a:endParaRPr lang="en-GB" altLang="en-US" sz="2000" b="1" dirty="0"/>
          </a:p>
          <a:p>
            <a:pPr marL="0" indent="0">
              <a:buFontTx/>
              <a:buNone/>
              <a:defRPr/>
            </a:pPr>
            <a:endParaRPr lang="en-GB" altLang="en-US" sz="2000" dirty="0"/>
          </a:p>
        </p:txBody>
      </p:sp>
      <p:pic>
        <p:nvPicPr>
          <p:cNvPr id="3" name="Picture 2">
            <a:extLst>
              <a:ext uri="{FF2B5EF4-FFF2-40B4-BE49-F238E27FC236}">
                <a16:creationId xmlns:a16="http://schemas.microsoft.com/office/drawing/2014/main" id="{05B574B3-0BC4-4275-A8A5-ABC0F783519F}"/>
              </a:ext>
            </a:extLst>
          </p:cNvPr>
          <p:cNvPicPr>
            <a:picLocks noChangeAspect="1"/>
          </p:cNvPicPr>
          <p:nvPr/>
        </p:nvPicPr>
        <p:blipFill>
          <a:blip r:embed="rId5"/>
          <a:stretch>
            <a:fillRect/>
          </a:stretch>
        </p:blipFill>
        <p:spPr>
          <a:xfrm>
            <a:off x="4355976" y="4581128"/>
            <a:ext cx="4392488" cy="1944216"/>
          </a:xfrm>
          <a:prstGeom prst="rect">
            <a:avLst/>
          </a:prstGeom>
        </p:spPr>
      </p:pic>
    </p:spTree>
    <p:extLst>
      <p:ext uri="{BB962C8B-B14F-4D97-AF65-F5344CB8AC3E}">
        <p14:creationId xmlns:p14="http://schemas.microsoft.com/office/powerpoint/2010/main" val="267685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lstStyle/>
          <a:p>
            <a:pPr algn="ctr">
              <a:defRPr/>
            </a:pPr>
            <a:r>
              <a:rPr lang="en-GB" sz="3600" b="1" u="sng" dirty="0">
                <a:solidFill>
                  <a:schemeClr val="accent2"/>
                </a:solidFill>
              </a:rPr>
              <a:t>Mindfulness</a:t>
            </a:r>
          </a:p>
        </p:txBody>
      </p:sp>
      <p:sp>
        <p:nvSpPr>
          <p:cNvPr id="3" name="Content Placeholder 2"/>
          <p:cNvSpPr>
            <a:spLocks noGrp="1"/>
          </p:cNvSpPr>
          <p:nvPr>
            <p:ph idx="1"/>
          </p:nvPr>
        </p:nvSpPr>
        <p:spPr/>
        <p:txBody>
          <a:bodyPr/>
          <a:lstStyle/>
          <a:p>
            <a:pPr marL="0" indent="0" algn="ctr">
              <a:buFontTx/>
              <a:buNone/>
              <a:defRPr/>
            </a:pPr>
            <a:r>
              <a:rPr lang="en-GB" dirty="0">
                <a:hlinkClick r:id="rId3"/>
              </a:rPr>
              <a:t>3 </a:t>
            </a:r>
            <a:r>
              <a:rPr lang="en-GB">
                <a:hlinkClick r:id="rId3"/>
              </a:rPr>
              <a:t>min body scan</a:t>
            </a:r>
            <a:endParaRPr lang="en-GB" dirty="0">
              <a:hlinkClick r:id="rId3"/>
            </a:endParaRPr>
          </a:p>
          <a:p>
            <a:pPr>
              <a:defRPr/>
            </a:pPr>
            <a:r>
              <a:rPr lang="en-GB" dirty="0"/>
              <a:t>https://www.youtube.com/watch?v=ihwcw_ofuME</a:t>
            </a:r>
          </a:p>
          <a:p>
            <a:pPr>
              <a:defRPr/>
            </a:pPr>
            <a:endParaRPr lang="en-GB" dirty="0"/>
          </a:p>
        </p:txBody>
      </p:sp>
      <p:pic>
        <p:nvPicPr>
          <p:cNvPr id="16388" name="Picture 6" descr="C:\Users\vickidunham\AppData\Local\Microsoft\Windows\Temporary Internet Files\Content.IE5\QIXUJQ9C\mindfulness-post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5668" y="3140968"/>
            <a:ext cx="4543971"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7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3463-E0F7-4B14-BB34-B66D8D2B6B06}"/>
              </a:ext>
            </a:extLst>
          </p:cNvPr>
          <p:cNvSpPr>
            <a:spLocks noGrp="1"/>
          </p:cNvSpPr>
          <p:nvPr>
            <p:ph type="title"/>
          </p:nvPr>
        </p:nvSpPr>
        <p:spPr>
          <a:xfrm>
            <a:off x="2136558" y="1916832"/>
            <a:ext cx="5662972" cy="864096"/>
          </a:xfrm>
        </p:spPr>
        <p:txBody>
          <a:bodyPr/>
          <a:lstStyle/>
          <a:p>
            <a:r>
              <a:rPr lang="en-GB" dirty="0"/>
              <a:t>Resources to </a:t>
            </a:r>
            <a:r>
              <a:rPr lang="en-GB" dirty="0" err="1"/>
              <a:t>to</a:t>
            </a:r>
            <a:r>
              <a:rPr lang="en-GB" dirty="0"/>
              <a:t> help! </a:t>
            </a:r>
          </a:p>
        </p:txBody>
      </p:sp>
      <p:pic>
        <p:nvPicPr>
          <p:cNvPr id="1026" name="Picture 2" descr="It's All About Books Books Discussed - Cartoon Book PNG – Stunning free  transparent png clipart images free download">
            <a:extLst>
              <a:ext uri="{FF2B5EF4-FFF2-40B4-BE49-F238E27FC236}">
                <a16:creationId xmlns:a16="http://schemas.microsoft.com/office/drawing/2014/main" id="{52DF934B-AA32-4DCB-86A0-F2009B2EEE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3429000"/>
            <a:ext cx="3096344" cy="232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6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13C5-498D-457E-9B60-C9B279E2CC0D}"/>
              </a:ext>
            </a:extLst>
          </p:cNvPr>
          <p:cNvSpPr>
            <a:spLocks noGrp="1"/>
          </p:cNvSpPr>
          <p:nvPr>
            <p:ph type="title"/>
          </p:nvPr>
        </p:nvSpPr>
        <p:spPr>
          <a:xfrm>
            <a:off x="1769412" y="696324"/>
            <a:ext cx="5529808" cy="650336"/>
          </a:xfrm>
        </p:spPr>
        <p:txBody>
          <a:bodyPr>
            <a:normAutofit fontScale="90000"/>
          </a:bodyPr>
          <a:lstStyle/>
          <a:p>
            <a:r>
              <a:rPr lang="en-GB" dirty="0"/>
              <a:t>Support for your family</a:t>
            </a:r>
          </a:p>
        </p:txBody>
      </p:sp>
      <p:sp>
        <p:nvSpPr>
          <p:cNvPr id="3" name="Content Placeholder 2">
            <a:extLst>
              <a:ext uri="{FF2B5EF4-FFF2-40B4-BE49-F238E27FC236}">
                <a16:creationId xmlns:a16="http://schemas.microsoft.com/office/drawing/2014/main" id="{580B9C00-24BD-4C29-B67C-D259DD15A5C3}"/>
              </a:ext>
            </a:extLst>
          </p:cNvPr>
          <p:cNvSpPr>
            <a:spLocks noGrp="1"/>
          </p:cNvSpPr>
          <p:nvPr>
            <p:ph idx="1"/>
          </p:nvPr>
        </p:nvSpPr>
        <p:spPr>
          <a:xfrm>
            <a:off x="457200" y="1440713"/>
            <a:ext cx="8229600" cy="4821168"/>
          </a:xfrm>
        </p:spPr>
        <p:txBody>
          <a:bodyPr>
            <a:normAutofit/>
          </a:bodyPr>
          <a:lstStyle/>
          <a:p>
            <a:r>
              <a:rPr lang="en-GB" sz="1600" dirty="0"/>
              <a:t>Family Tool Box</a:t>
            </a:r>
          </a:p>
          <a:p>
            <a:r>
              <a:rPr lang="en-GB" sz="1600" dirty="0">
                <a:hlinkClick r:id="rId3"/>
              </a:rPr>
              <a:t>https://familytoolbox.co.uk/</a:t>
            </a:r>
            <a:r>
              <a:rPr lang="en-GB" sz="1600" dirty="0"/>
              <a:t> </a:t>
            </a:r>
          </a:p>
          <a:p>
            <a:pPr marL="0" indent="0">
              <a:buNone/>
            </a:pPr>
            <a:endParaRPr lang="en-GB" sz="1600" dirty="0"/>
          </a:p>
          <a:p>
            <a:r>
              <a:rPr lang="en-GB" sz="1600" dirty="0"/>
              <a:t>Koala North West</a:t>
            </a:r>
          </a:p>
          <a:p>
            <a:r>
              <a:rPr lang="en-GB" sz="1600" dirty="0">
                <a:hlinkClick r:id="rId4"/>
              </a:rPr>
              <a:t>https://koalanw.co.uk/</a:t>
            </a:r>
            <a:r>
              <a:rPr lang="en-GB" sz="1600" dirty="0"/>
              <a:t> </a:t>
            </a:r>
          </a:p>
          <a:p>
            <a:pPr marL="0" indent="0">
              <a:buNone/>
            </a:pPr>
            <a:endParaRPr lang="en-GB" sz="1600" dirty="0"/>
          </a:p>
          <a:p>
            <a:r>
              <a:rPr lang="en-GB" sz="1600" dirty="0"/>
              <a:t>Crea8ing Community</a:t>
            </a:r>
          </a:p>
          <a:p>
            <a:r>
              <a:rPr lang="en-GB" sz="1600" dirty="0">
                <a:hlinkClick r:id="rId5"/>
              </a:rPr>
              <a:t>https://www.crea8ingcommunity.com</a:t>
            </a:r>
            <a:r>
              <a:rPr lang="en-GB" sz="1600" dirty="0"/>
              <a:t> </a:t>
            </a:r>
          </a:p>
          <a:p>
            <a:endParaRPr lang="en-GB" sz="1600" b="1" dirty="0">
              <a:latin typeface="Constantia" panose="02030602050306030303" pitchFamily="18" charset="0"/>
              <a:ea typeface="Calibri" panose="020F0502020204030204" pitchFamily="34" charset="0"/>
            </a:endParaRPr>
          </a:p>
          <a:p>
            <a:r>
              <a:rPr lang="en-GB" sz="1600" dirty="0" err="1">
                <a:latin typeface="Constantia" panose="02030602050306030303" pitchFamily="18" charset="0"/>
                <a:ea typeface="Calibri" panose="020F0502020204030204" pitchFamily="34" charset="0"/>
              </a:rPr>
              <a:t>Positivitree</a:t>
            </a:r>
            <a:endParaRPr lang="en-GB" sz="1600" dirty="0">
              <a:latin typeface="Constantia" panose="02030602050306030303" pitchFamily="18" charset="0"/>
              <a:ea typeface="Calibri" panose="020F0502020204030204" pitchFamily="34" charset="0"/>
            </a:endParaRPr>
          </a:p>
          <a:p>
            <a:r>
              <a:rPr lang="en-GB" sz="1600" u="sng" dirty="0">
                <a:solidFill>
                  <a:srgbClr val="FF9900"/>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https://en-gb.facebook.com/thepositivitree/</a:t>
            </a:r>
            <a:r>
              <a:rPr lang="en-GB" sz="1600" dirty="0">
                <a:solidFill>
                  <a:srgbClr val="FF9900"/>
                </a:solidFill>
                <a:latin typeface="Calibri" panose="020F0502020204030204" pitchFamily="34" charset="0"/>
                <a:ea typeface="Calibri" panose="020F0502020204030204" pitchFamily="34" charset="0"/>
              </a:rPr>
              <a:t> </a:t>
            </a:r>
            <a:endParaRPr lang="en-GB" sz="1200" dirty="0">
              <a:solidFill>
                <a:srgbClr val="FF9900"/>
              </a:solidFill>
              <a:latin typeface="Calibri" panose="020F0502020204030204" pitchFamily="34" charset="0"/>
              <a:ea typeface="Calibri" panose="020F0502020204030204" pitchFamily="34" charset="0"/>
            </a:endParaRPr>
          </a:p>
          <a:p>
            <a:pPr marL="0" indent="0">
              <a:buNone/>
            </a:pPr>
            <a:endParaRPr lang="en-GB" sz="1600" dirty="0"/>
          </a:p>
          <a:p>
            <a:r>
              <a:rPr lang="en-GB" sz="1600" dirty="0" err="1"/>
              <a:t>ADDvanced</a:t>
            </a:r>
            <a:r>
              <a:rPr lang="en-GB" sz="1600" dirty="0"/>
              <a:t> Solutions Community Network</a:t>
            </a:r>
          </a:p>
          <a:p>
            <a:r>
              <a:rPr lang="en-GB" sz="1600" dirty="0">
                <a:hlinkClick r:id="rId7"/>
              </a:rPr>
              <a:t>https://www.addvancedsolutions.co.uk</a:t>
            </a:r>
            <a:r>
              <a:rPr lang="en-GB" sz="1900" dirty="0"/>
              <a:t> </a:t>
            </a:r>
          </a:p>
          <a:p>
            <a:endParaRPr lang="en-GB" dirty="0"/>
          </a:p>
        </p:txBody>
      </p:sp>
      <p:pic>
        <p:nvPicPr>
          <p:cNvPr id="4" name="Picture 3">
            <a:extLst>
              <a:ext uri="{FF2B5EF4-FFF2-40B4-BE49-F238E27FC236}">
                <a16:creationId xmlns:a16="http://schemas.microsoft.com/office/drawing/2014/main" id="{DBCDB34E-9959-4C15-A1FC-678C8C1BA48B}"/>
              </a:ext>
            </a:extLst>
          </p:cNvPr>
          <p:cNvPicPr>
            <a:picLocks noChangeAspect="1"/>
          </p:cNvPicPr>
          <p:nvPr/>
        </p:nvPicPr>
        <p:blipFill rotWithShape="1">
          <a:blip r:embed="rId8"/>
          <a:srcRect t="9381" r="21120" b="37394"/>
          <a:stretch/>
        </p:blipFill>
        <p:spPr>
          <a:xfrm>
            <a:off x="3729227" y="1459403"/>
            <a:ext cx="2599946" cy="642596"/>
          </a:xfrm>
          <a:prstGeom prst="rect">
            <a:avLst/>
          </a:prstGeom>
        </p:spPr>
      </p:pic>
      <p:pic>
        <p:nvPicPr>
          <p:cNvPr id="5" name="Picture 4">
            <a:extLst>
              <a:ext uri="{FF2B5EF4-FFF2-40B4-BE49-F238E27FC236}">
                <a16:creationId xmlns:a16="http://schemas.microsoft.com/office/drawing/2014/main" id="{A57BC972-F510-46B6-A974-198614283392}"/>
              </a:ext>
            </a:extLst>
          </p:cNvPr>
          <p:cNvPicPr>
            <a:picLocks noChangeAspect="1"/>
          </p:cNvPicPr>
          <p:nvPr/>
        </p:nvPicPr>
        <p:blipFill rotWithShape="1">
          <a:blip r:embed="rId9"/>
          <a:srcRect l="9050" t="12182" r="26753" b="28716"/>
          <a:stretch/>
        </p:blipFill>
        <p:spPr>
          <a:xfrm>
            <a:off x="2868960" y="2260960"/>
            <a:ext cx="2160240" cy="642596"/>
          </a:xfrm>
          <a:prstGeom prst="rect">
            <a:avLst/>
          </a:prstGeom>
        </p:spPr>
      </p:pic>
      <p:pic>
        <p:nvPicPr>
          <p:cNvPr id="6" name="Picture 5">
            <a:extLst>
              <a:ext uri="{FF2B5EF4-FFF2-40B4-BE49-F238E27FC236}">
                <a16:creationId xmlns:a16="http://schemas.microsoft.com/office/drawing/2014/main" id="{C0AE3866-B9A0-48A5-A87A-9B9686ACF0BB}"/>
              </a:ext>
            </a:extLst>
          </p:cNvPr>
          <p:cNvPicPr>
            <a:picLocks noChangeAspect="1"/>
          </p:cNvPicPr>
          <p:nvPr/>
        </p:nvPicPr>
        <p:blipFill rotWithShape="1">
          <a:blip r:embed="rId10"/>
          <a:srcRect l="4999" t="12226" r="28739" b="24164"/>
          <a:stretch/>
        </p:blipFill>
        <p:spPr>
          <a:xfrm>
            <a:off x="4355976" y="3138565"/>
            <a:ext cx="2160240" cy="642596"/>
          </a:xfrm>
          <a:prstGeom prst="rect">
            <a:avLst/>
          </a:prstGeom>
        </p:spPr>
      </p:pic>
      <p:pic>
        <p:nvPicPr>
          <p:cNvPr id="7" name="Picture 6">
            <a:extLst>
              <a:ext uri="{FF2B5EF4-FFF2-40B4-BE49-F238E27FC236}">
                <a16:creationId xmlns:a16="http://schemas.microsoft.com/office/drawing/2014/main" id="{02686872-F89C-4F9A-8D43-27D840BE0B31}"/>
              </a:ext>
            </a:extLst>
          </p:cNvPr>
          <p:cNvPicPr>
            <a:picLocks noChangeAspect="1"/>
          </p:cNvPicPr>
          <p:nvPr/>
        </p:nvPicPr>
        <p:blipFill rotWithShape="1">
          <a:blip r:embed="rId11"/>
          <a:srcRect l="4999" t="9381" r="10001" b="11927"/>
          <a:stretch/>
        </p:blipFill>
        <p:spPr>
          <a:xfrm>
            <a:off x="4788024" y="5141485"/>
            <a:ext cx="2805460" cy="642596"/>
          </a:xfrm>
          <a:prstGeom prst="rect">
            <a:avLst/>
          </a:prstGeom>
        </p:spPr>
      </p:pic>
      <p:pic>
        <p:nvPicPr>
          <p:cNvPr id="8" name="Picture 7">
            <a:extLst>
              <a:ext uri="{FF2B5EF4-FFF2-40B4-BE49-F238E27FC236}">
                <a16:creationId xmlns:a16="http://schemas.microsoft.com/office/drawing/2014/main" id="{D8D7AC96-C6D4-42B4-A3DF-01BFA3F81E32}"/>
              </a:ext>
            </a:extLst>
          </p:cNvPr>
          <p:cNvPicPr/>
          <p:nvPr/>
        </p:nvPicPr>
        <p:blipFill rotWithShape="1">
          <a:blip r:embed="rId12" cstate="print">
            <a:extLst>
              <a:ext uri="{28A0092B-C50C-407E-A947-70E740481C1C}">
                <a14:useLocalDpi xmlns:a14="http://schemas.microsoft.com/office/drawing/2010/main" val="0"/>
              </a:ext>
            </a:extLst>
          </a:blip>
          <a:srcRect l="24142" t="10606" r="25086" b="43761"/>
          <a:stretch/>
        </p:blipFill>
        <p:spPr bwMode="auto">
          <a:xfrm>
            <a:off x="4572000" y="4140025"/>
            <a:ext cx="2487515" cy="6425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208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B10B-5F16-4618-990F-7AE521813823}"/>
              </a:ext>
            </a:extLst>
          </p:cNvPr>
          <p:cNvSpPr>
            <a:spLocks noGrp="1"/>
          </p:cNvSpPr>
          <p:nvPr>
            <p:ph type="title"/>
          </p:nvPr>
        </p:nvSpPr>
        <p:spPr>
          <a:xfrm>
            <a:off x="899592" y="1628800"/>
            <a:ext cx="7560840" cy="1944216"/>
          </a:xfrm>
        </p:spPr>
        <p:txBody>
          <a:bodyPr>
            <a:normAutofit/>
          </a:bodyPr>
          <a:lstStyle/>
          <a:p>
            <a:r>
              <a:rPr lang="en-GB" sz="4000" dirty="0"/>
              <a:t>How confident do you feel now helping your child manage their anxiety or worries?</a:t>
            </a:r>
          </a:p>
        </p:txBody>
      </p:sp>
      <p:pic>
        <p:nvPicPr>
          <p:cNvPr id="8" name="Content Placeholder 7">
            <a:extLst>
              <a:ext uri="{FF2B5EF4-FFF2-40B4-BE49-F238E27FC236}">
                <a16:creationId xmlns:a16="http://schemas.microsoft.com/office/drawing/2014/main" id="{4CFFD329-CB31-463C-A5DD-BB42077376CA}"/>
              </a:ext>
            </a:extLst>
          </p:cNvPr>
          <p:cNvPicPr>
            <a:picLocks noGrp="1" noChangeAspect="1"/>
          </p:cNvPicPr>
          <p:nvPr>
            <p:ph idx="1"/>
          </p:nvPr>
        </p:nvPicPr>
        <p:blipFill>
          <a:blip r:embed="rId3"/>
          <a:stretch>
            <a:fillRect/>
          </a:stretch>
        </p:blipFill>
        <p:spPr>
          <a:xfrm>
            <a:off x="5220072" y="3068960"/>
            <a:ext cx="1437903" cy="1398662"/>
          </a:xfrm>
          <a:prstGeom prst="rect">
            <a:avLst/>
          </a:prstGeom>
        </p:spPr>
      </p:pic>
    </p:spTree>
    <p:extLst>
      <p:ext uri="{BB962C8B-B14F-4D97-AF65-F5344CB8AC3E}">
        <p14:creationId xmlns:p14="http://schemas.microsoft.com/office/powerpoint/2010/main" val="271606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52536" y="1242576"/>
            <a:ext cx="8229600" cy="650336"/>
          </a:xfrm>
        </p:spPr>
        <p:txBody>
          <a:bodyPr/>
          <a:lstStyle/>
          <a:p>
            <a:pPr algn="ctr">
              <a:defRPr/>
            </a:pPr>
            <a:r>
              <a:rPr lang="en-GB" altLang="en-US" sz="3600" b="1" u="sng" dirty="0">
                <a:solidFill>
                  <a:schemeClr val="accent2"/>
                </a:solidFill>
              </a:rPr>
              <a:t>Finished!</a:t>
            </a:r>
          </a:p>
        </p:txBody>
      </p:sp>
      <p:sp>
        <p:nvSpPr>
          <p:cNvPr id="2" name="Content Placeholder 1"/>
          <p:cNvSpPr>
            <a:spLocks noGrp="1"/>
          </p:cNvSpPr>
          <p:nvPr>
            <p:ph idx="1"/>
          </p:nvPr>
        </p:nvSpPr>
        <p:spPr>
          <a:xfrm>
            <a:off x="1902139" y="2419641"/>
            <a:ext cx="5339721" cy="2457759"/>
          </a:xfrm>
        </p:spPr>
        <p:txBody>
          <a:bodyPr>
            <a:normAutofit/>
          </a:bodyPr>
          <a:lstStyle/>
          <a:p>
            <a:pPr>
              <a:defRPr/>
            </a:pPr>
            <a:r>
              <a:rPr lang="en-GB" sz="2800" dirty="0">
                <a:latin typeface="+mj-lt"/>
              </a:rPr>
              <a:t>Any questions?</a:t>
            </a:r>
          </a:p>
          <a:p>
            <a:pPr>
              <a:defRPr/>
            </a:pPr>
            <a:endParaRPr lang="en-GB" sz="2800" dirty="0">
              <a:latin typeface="+mj-lt"/>
            </a:endParaRPr>
          </a:p>
          <a:p>
            <a:pPr>
              <a:defRPr/>
            </a:pPr>
            <a:r>
              <a:rPr lang="en-GB" sz="2800" dirty="0">
                <a:latin typeface="+mj-lt"/>
              </a:rPr>
              <a:t>Please complete evaluation form</a:t>
            </a:r>
          </a:p>
          <a:p>
            <a:pPr>
              <a:defRPr/>
            </a:pPr>
            <a:endParaRPr lang="en-GB" sz="2800" dirty="0">
              <a:latin typeface="+mj-lt"/>
            </a:endParaRPr>
          </a:p>
        </p:txBody>
      </p:sp>
      <p:pic>
        <p:nvPicPr>
          <p:cNvPr id="7" name="Content Placeholder 4" descr="http://cwpcamhscentre.mymind.org.uk/wp-content/themes/simplicius/images/mymind_header_logo.png"/>
          <p:cNvPicPr>
            <a:picLocks noChangeAspect="1" noChangeArrowheads="1"/>
          </p:cNvPicPr>
          <p:nvPr/>
        </p:nvPicPr>
        <p:blipFill>
          <a:blip r:embed="rId3"/>
          <a:srcRect/>
          <a:stretch>
            <a:fillRect/>
          </a:stretch>
        </p:blipFill>
        <p:spPr bwMode="auto">
          <a:xfrm>
            <a:off x="6196756" y="5873286"/>
            <a:ext cx="2600325" cy="98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3" name="Picture 2">
            <a:extLst>
              <a:ext uri="{FF2B5EF4-FFF2-40B4-BE49-F238E27FC236}">
                <a16:creationId xmlns:a16="http://schemas.microsoft.com/office/drawing/2014/main" id="{0B55AE92-28C9-4882-B43E-6F6CCE5C4DEA}"/>
              </a:ext>
            </a:extLst>
          </p:cNvPr>
          <p:cNvPicPr>
            <a:picLocks noChangeAspect="1"/>
          </p:cNvPicPr>
          <p:nvPr/>
        </p:nvPicPr>
        <p:blipFill rotWithShape="1">
          <a:blip r:embed="rId4"/>
          <a:srcRect l="30301" r="33337" b="1072"/>
          <a:stretch/>
        </p:blipFill>
        <p:spPr>
          <a:xfrm>
            <a:off x="4739049" y="1052772"/>
            <a:ext cx="1296144" cy="1490148"/>
          </a:xfrm>
          <a:prstGeom prst="rect">
            <a:avLst/>
          </a:prstGeom>
        </p:spPr>
      </p:pic>
      <p:pic>
        <p:nvPicPr>
          <p:cNvPr id="5" name="Picture 4">
            <a:extLst>
              <a:ext uri="{FF2B5EF4-FFF2-40B4-BE49-F238E27FC236}">
                <a16:creationId xmlns:a16="http://schemas.microsoft.com/office/drawing/2014/main" id="{A98400BB-7BB8-494E-B485-DC0DAD6D0F72}"/>
              </a:ext>
            </a:extLst>
          </p:cNvPr>
          <p:cNvPicPr>
            <a:picLocks noChangeAspect="1"/>
          </p:cNvPicPr>
          <p:nvPr/>
        </p:nvPicPr>
        <p:blipFill>
          <a:blip r:embed="rId5"/>
          <a:stretch>
            <a:fillRect/>
          </a:stretch>
        </p:blipFill>
        <p:spPr>
          <a:xfrm>
            <a:off x="3048894" y="4791076"/>
            <a:ext cx="3389670" cy="859611"/>
          </a:xfrm>
          <a:prstGeom prst="rect">
            <a:avLst/>
          </a:prstGeom>
        </p:spPr>
      </p:pic>
    </p:spTree>
    <p:extLst>
      <p:ext uri="{BB962C8B-B14F-4D97-AF65-F5344CB8AC3E}">
        <p14:creationId xmlns:p14="http://schemas.microsoft.com/office/powerpoint/2010/main" val="277795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algn="ctr">
              <a:defRPr/>
            </a:pPr>
            <a:r>
              <a:rPr lang="en-GB" sz="4000" b="1" u="sng" dirty="0">
                <a:solidFill>
                  <a:schemeClr val="accent2"/>
                </a:solidFill>
              </a:rPr>
              <a:t>What to Expect from Today…</a:t>
            </a:r>
          </a:p>
        </p:txBody>
      </p:sp>
      <p:sp>
        <p:nvSpPr>
          <p:cNvPr id="3" name="Content Placeholder 2"/>
          <p:cNvSpPr>
            <a:spLocks noGrp="1"/>
          </p:cNvSpPr>
          <p:nvPr>
            <p:ph idx="1"/>
          </p:nvPr>
        </p:nvSpPr>
        <p:spPr>
          <a:xfrm>
            <a:off x="539552" y="2276872"/>
            <a:ext cx="8229600" cy="4389120"/>
          </a:xfrm>
        </p:spPr>
        <p:txBody>
          <a:bodyPr/>
          <a:lstStyle/>
          <a:p>
            <a:pPr>
              <a:defRPr/>
            </a:pPr>
            <a:r>
              <a:rPr lang="en-GB" sz="2800" dirty="0">
                <a:latin typeface="+mj-lt"/>
              </a:rPr>
              <a:t>Ideas on how to build your child’s resilience</a:t>
            </a:r>
          </a:p>
          <a:p>
            <a:pPr>
              <a:defRPr/>
            </a:pPr>
            <a:r>
              <a:rPr lang="en-GB" sz="2800" dirty="0">
                <a:latin typeface="+mj-lt"/>
              </a:rPr>
              <a:t>To know what to look out for regarding your child’s mental health</a:t>
            </a:r>
          </a:p>
          <a:p>
            <a:pPr>
              <a:defRPr/>
            </a:pPr>
            <a:r>
              <a:rPr lang="en-GB" sz="2800" dirty="0">
                <a:latin typeface="+mj-lt"/>
              </a:rPr>
              <a:t>Ideas on talking to your child about mental health</a:t>
            </a:r>
          </a:p>
          <a:p>
            <a:pPr>
              <a:defRPr/>
            </a:pPr>
            <a:r>
              <a:rPr lang="en-GB" sz="2800" dirty="0">
                <a:latin typeface="+mj-lt"/>
              </a:rPr>
              <a:t>Who to speak to if you need more help </a:t>
            </a:r>
          </a:p>
        </p:txBody>
      </p:sp>
      <p:pic>
        <p:nvPicPr>
          <p:cNvPr id="4100" name="Picture 4" descr="C:\Users\vickidunham\AppData\Local\Microsoft\Windows\Temporary Internet Files\Content.IE5\22SDUY5Q\la-ide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725144"/>
            <a:ext cx="1546225" cy="184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491710F-3EAB-4F7F-8E83-1D2F45465D0F}"/>
              </a:ext>
            </a:extLst>
          </p:cNvPr>
          <p:cNvPicPr>
            <a:picLocks noChangeAspect="1"/>
          </p:cNvPicPr>
          <p:nvPr/>
        </p:nvPicPr>
        <p:blipFill rotWithShape="1">
          <a:blip r:embed="rId3"/>
          <a:srcRect l="22438" t="20963" r="18500" b="22000"/>
          <a:stretch/>
        </p:blipFill>
        <p:spPr>
          <a:xfrm>
            <a:off x="621383" y="739944"/>
            <a:ext cx="7901234" cy="4174711"/>
          </a:xfrm>
          <a:prstGeom prst="rect">
            <a:avLst/>
          </a:prstGeom>
        </p:spPr>
      </p:pic>
      <p:pic>
        <p:nvPicPr>
          <p:cNvPr id="1026" name="Picture 2" descr="Fence clip art free vector | Download it now!">
            <a:extLst>
              <a:ext uri="{FF2B5EF4-FFF2-40B4-BE49-F238E27FC236}">
                <a16:creationId xmlns:a16="http://schemas.microsoft.com/office/drawing/2014/main" id="{7E28A3D4-2017-4DB1-AFFE-D445B85E16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5" y="3993258"/>
            <a:ext cx="2664295" cy="10114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ence clip art free vector | Download it now!">
            <a:extLst>
              <a:ext uri="{FF2B5EF4-FFF2-40B4-BE49-F238E27FC236}">
                <a16:creationId xmlns:a16="http://schemas.microsoft.com/office/drawing/2014/main" id="{5F691217-2490-455E-8E56-71270EDBB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092" y="3964876"/>
            <a:ext cx="2880320" cy="10114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436A95-C5B5-47D8-96E0-3BFFCD0242FC}"/>
              </a:ext>
            </a:extLst>
          </p:cNvPr>
          <p:cNvSpPr txBox="1"/>
          <p:nvPr/>
        </p:nvSpPr>
        <p:spPr>
          <a:xfrm>
            <a:off x="3180395" y="5200815"/>
            <a:ext cx="1296144" cy="646331"/>
          </a:xfrm>
          <a:prstGeom prst="rect">
            <a:avLst/>
          </a:prstGeom>
          <a:solidFill>
            <a:schemeClr val="tx2">
              <a:lumMod val="60000"/>
              <a:lumOff val="40000"/>
            </a:schemeClr>
          </a:solidFill>
        </p:spPr>
        <p:txBody>
          <a:bodyPr wrap="square" rtlCol="0">
            <a:spAutoFit/>
          </a:bodyPr>
          <a:lstStyle/>
          <a:p>
            <a:r>
              <a:rPr lang="en-GB" dirty="0"/>
              <a:t>Referral Process</a:t>
            </a:r>
          </a:p>
        </p:txBody>
      </p:sp>
      <p:sp>
        <p:nvSpPr>
          <p:cNvPr id="17" name="TextBox 16">
            <a:extLst>
              <a:ext uri="{FF2B5EF4-FFF2-40B4-BE49-F238E27FC236}">
                <a16:creationId xmlns:a16="http://schemas.microsoft.com/office/drawing/2014/main" id="{C628EB8C-9A5A-4F08-AD59-A47EFC49CA2F}"/>
              </a:ext>
            </a:extLst>
          </p:cNvPr>
          <p:cNvSpPr txBox="1"/>
          <p:nvPr/>
        </p:nvSpPr>
        <p:spPr>
          <a:xfrm>
            <a:off x="3184148" y="3943918"/>
            <a:ext cx="1842740" cy="923330"/>
          </a:xfrm>
          <a:prstGeom prst="rect">
            <a:avLst/>
          </a:prstGeom>
          <a:solidFill>
            <a:schemeClr val="tx2">
              <a:lumMod val="60000"/>
              <a:lumOff val="40000"/>
            </a:schemeClr>
          </a:solidFill>
        </p:spPr>
        <p:txBody>
          <a:bodyPr wrap="square" rtlCol="0">
            <a:spAutoFit/>
          </a:bodyPr>
          <a:lstStyle/>
          <a:p>
            <a:r>
              <a:rPr lang="en-GB" dirty="0"/>
              <a:t>Access Team &amp; Mental Health Support Team</a:t>
            </a:r>
          </a:p>
        </p:txBody>
      </p:sp>
      <p:sp>
        <p:nvSpPr>
          <p:cNvPr id="19" name="TextBox 18">
            <a:extLst>
              <a:ext uri="{FF2B5EF4-FFF2-40B4-BE49-F238E27FC236}">
                <a16:creationId xmlns:a16="http://schemas.microsoft.com/office/drawing/2014/main" id="{F4C2B3B3-03F9-41F9-B523-D34EC38A5042}"/>
              </a:ext>
            </a:extLst>
          </p:cNvPr>
          <p:cNvSpPr txBox="1"/>
          <p:nvPr/>
        </p:nvSpPr>
        <p:spPr>
          <a:xfrm>
            <a:off x="5652122" y="2688800"/>
            <a:ext cx="1574516" cy="369332"/>
          </a:xfrm>
          <a:prstGeom prst="rect">
            <a:avLst/>
          </a:prstGeom>
          <a:solidFill>
            <a:schemeClr val="tx2">
              <a:lumMod val="60000"/>
              <a:lumOff val="40000"/>
            </a:schemeClr>
          </a:solidFill>
        </p:spPr>
        <p:txBody>
          <a:bodyPr wrap="square" rtlCol="0">
            <a:spAutoFit/>
          </a:bodyPr>
          <a:lstStyle/>
          <a:p>
            <a:r>
              <a:rPr lang="en-GB" dirty="0"/>
              <a:t>0-18 CAMHS </a:t>
            </a:r>
          </a:p>
        </p:txBody>
      </p:sp>
      <p:sp>
        <p:nvSpPr>
          <p:cNvPr id="21" name="TextBox 20">
            <a:extLst>
              <a:ext uri="{FF2B5EF4-FFF2-40B4-BE49-F238E27FC236}">
                <a16:creationId xmlns:a16="http://schemas.microsoft.com/office/drawing/2014/main" id="{5065A2BB-363D-4FED-8037-CF4813701910}"/>
              </a:ext>
            </a:extLst>
          </p:cNvPr>
          <p:cNvSpPr txBox="1"/>
          <p:nvPr/>
        </p:nvSpPr>
        <p:spPr>
          <a:xfrm>
            <a:off x="1547662" y="2365634"/>
            <a:ext cx="1296144" cy="646331"/>
          </a:xfrm>
          <a:prstGeom prst="rect">
            <a:avLst/>
          </a:prstGeom>
          <a:solidFill>
            <a:schemeClr val="tx2">
              <a:lumMod val="60000"/>
              <a:lumOff val="40000"/>
            </a:schemeClr>
          </a:solidFill>
        </p:spPr>
        <p:txBody>
          <a:bodyPr wrap="square" rtlCol="0">
            <a:spAutoFit/>
          </a:bodyPr>
          <a:lstStyle/>
          <a:p>
            <a:r>
              <a:rPr lang="en-GB" dirty="0"/>
              <a:t>LD CAMHS</a:t>
            </a:r>
          </a:p>
        </p:txBody>
      </p:sp>
      <p:sp>
        <p:nvSpPr>
          <p:cNvPr id="22" name="TextBox 21">
            <a:extLst>
              <a:ext uri="{FF2B5EF4-FFF2-40B4-BE49-F238E27FC236}">
                <a16:creationId xmlns:a16="http://schemas.microsoft.com/office/drawing/2014/main" id="{8E46BC0C-CC92-466B-B6DB-C62033FBBD99}"/>
              </a:ext>
            </a:extLst>
          </p:cNvPr>
          <p:cNvSpPr txBox="1"/>
          <p:nvPr/>
        </p:nvSpPr>
        <p:spPr>
          <a:xfrm>
            <a:off x="5930494" y="1149521"/>
            <a:ext cx="1296144" cy="646331"/>
          </a:xfrm>
          <a:prstGeom prst="rect">
            <a:avLst/>
          </a:prstGeom>
          <a:solidFill>
            <a:schemeClr val="tx2">
              <a:lumMod val="60000"/>
              <a:lumOff val="40000"/>
            </a:schemeClr>
          </a:solidFill>
        </p:spPr>
        <p:txBody>
          <a:bodyPr wrap="square" rtlCol="0">
            <a:spAutoFit/>
          </a:bodyPr>
          <a:lstStyle/>
          <a:p>
            <a:r>
              <a:rPr lang="en-GB" dirty="0"/>
              <a:t>Inpatient Services</a:t>
            </a:r>
          </a:p>
        </p:txBody>
      </p:sp>
      <p:pic>
        <p:nvPicPr>
          <p:cNvPr id="23" name="Picture 2" descr="C:\Users\vickidunham\AppData\Local\Microsoft\Windows\Temporary Internet Files\Content.IE5\LM0GLTDE\daily-meeting[1].jpg">
            <a:extLst>
              <a:ext uri="{FF2B5EF4-FFF2-40B4-BE49-F238E27FC236}">
                <a16:creationId xmlns:a16="http://schemas.microsoft.com/office/drawing/2014/main" id="{781ECD82-6207-467D-B9A6-5151AF07D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888" y="5200815"/>
            <a:ext cx="3495729" cy="140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58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7544" y="404664"/>
            <a:ext cx="8229600" cy="1143000"/>
          </a:xfrm>
        </p:spPr>
        <p:txBody>
          <a:bodyPr>
            <a:normAutofit fontScale="90000"/>
          </a:bodyPr>
          <a:lstStyle/>
          <a:p>
            <a:pPr algn="ctr">
              <a:defRPr/>
            </a:pPr>
            <a:r>
              <a:rPr lang="en-US" altLang="en-US" b="1" u="sng" dirty="0">
                <a:solidFill>
                  <a:schemeClr val="accent2"/>
                </a:solidFill>
              </a:rPr>
              <a:t>What is Positive Mental Health?</a:t>
            </a:r>
            <a:r>
              <a:rPr lang="en-US" altLang="en-US" dirty="0"/>
              <a:t> </a:t>
            </a:r>
          </a:p>
        </p:txBody>
      </p:sp>
      <p:graphicFrame>
        <p:nvGraphicFramePr>
          <p:cNvPr id="5125" name="Content Placeholder 2">
            <a:extLst>
              <a:ext uri="{FF2B5EF4-FFF2-40B4-BE49-F238E27FC236}">
                <a16:creationId xmlns:a16="http://schemas.microsoft.com/office/drawing/2014/main" id="{7EFF35A0-2BC9-4657-A2B6-A66B7BB01666}"/>
              </a:ext>
            </a:extLst>
          </p:cNvPr>
          <p:cNvGraphicFramePr>
            <a:graphicFrameLocks noGrp="1"/>
          </p:cNvGraphicFramePr>
          <p:nvPr>
            <p:ph idx="1"/>
            <p:extLst>
              <p:ext uri="{D42A27DB-BD31-4B8C-83A1-F6EECF244321}">
                <p14:modId xmlns:p14="http://schemas.microsoft.com/office/powerpoint/2010/main" val="2731072389"/>
              </p:ext>
            </p:extLst>
          </p:nvPr>
        </p:nvGraphicFramePr>
        <p:xfrm>
          <a:off x="992288" y="1566629"/>
          <a:ext cx="7704856"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197,901 Child Clipart Illustrations &amp; Clip Art - iStock">
            <a:extLst>
              <a:ext uri="{FF2B5EF4-FFF2-40B4-BE49-F238E27FC236}">
                <a16:creationId xmlns:a16="http://schemas.microsoft.com/office/drawing/2014/main" id="{6C465510-52CB-4B9C-B193-59AA4D6ED6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3153" y="2831047"/>
            <a:ext cx="2143125" cy="164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5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40" y="836712"/>
            <a:ext cx="9324528" cy="1152128"/>
          </a:xfrm>
        </p:spPr>
        <p:txBody>
          <a:bodyPr>
            <a:noAutofit/>
          </a:bodyPr>
          <a:lstStyle/>
          <a:p>
            <a:pPr algn="ctr"/>
            <a:r>
              <a:rPr lang="en-GB" sz="4000" b="1" u="sng" dirty="0">
                <a:solidFill>
                  <a:srgbClr val="00B0F0"/>
                </a:solidFill>
              </a:rPr>
              <a:t>Children with </a:t>
            </a:r>
            <a:br>
              <a:rPr lang="en-GB" sz="4000" b="1" u="sng" dirty="0">
                <a:solidFill>
                  <a:srgbClr val="00B0F0"/>
                </a:solidFill>
              </a:rPr>
            </a:br>
            <a:r>
              <a:rPr lang="en-GB" sz="4000" b="1" u="sng" dirty="0">
                <a:solidFill>
                  <a:srgbClr val="00B0F0"/>
                </a:solidFill>
              </a:rPr>
              <a:t>Additional Needs</a:t>
            </a:r>
          </a:p>
        </p:txBody>
      </p:sp>
      <p:graphicFrame>
        <p:nvGraphicFramePr>
          <p:cNvPr id="6" name="Content Placeholder 2">
            <a:extLst>
              <a:ext uri="{FF2B5EF4-FFF2-40B4-BE49-F238E27FC236}">
                <a16:creationId xmlns:a16="http://schemas.microsoft.com/office/drawing/2014/main" id="{40356A29-818C-4E0B-97DC-48415067AC40}"/>
              </a:ext>
            </a:extLst>
          </p:cNvPr>
          <p:cNvGraphicFramePr>
            <a:graphicFrameLocks noGrp="1"/>
          </p:cNvGraphicFramePr>
          <p:nvPr>
            <p:ph idx="1"/>
            <p:extLst>
              <p:ext uri="{D42A27DB-BD31-4B8C-83A1-F6EECF244321}">
                <p14:modId xmlns:p14="http://schemas.microsoft.com/office/powerpoint/2010/main" val="2453157217"/>
              </p:ext>
            </p:extLst>
          </p:nvPr>
        </p:nvGraphicFramePr>
        <p:xfrm>
          <a:off x="611560" y="2132856"/>
          <a:ext cx="82296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09A1239-F493-48D7-91A4-6DFD123FD971}"/>
              </a:ext>
            </a:extLst>
          </p:cNvPr>
          <p:cNvPicPr>
            <a:picLocks noChangeAspect="1"/>
          </p:cNvPicPr>
          <p:nvPr/>
        </p:nvPicPr>
        <p:blipFill>
          <a:blip r:embed="rId8"/>
          <a:stretch>
            <a:fillRect/>
          </a:stretch>
        </p:blipFill>
        <p:spPr>
          <a:xfrm>
            <a:off x="5580112" y="692696"/>
            <a:ext cx="2555776" cy="1800200"/>
          </a:xfrm>
          <a:prstGeom prst="rect">
            <a:avLst/>
          </a:prstGeom>
        </p:spPr>
      </p:pic>
    </p:spTree>
    <p:extLst>
      <p:ext uri="{BB962C8B-B14F-4D97-AF65-F5344CB8AC3E}">
        <p14:creationId xmlns:p14="http://schemas.microsoft.com/office/powerpoint/2010/main" val="34710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25538"/>
          </a:xfrm>
        </p:spPr>
        <p:txBody>
          <a:bodyPr>
            <a:normAutofit fontScale="90000"/>
          </a:bodyPr>
          <a:lstStyle/>
          <a:p>
            <a:pPr algn="ctr">
              <a:defRPr/>
            </a:pPr>
            <a:br>
              <a:rPr lang="en-US" altLang="en-US" b="1" u="sng" dirty="0">
                <a:solidFill>
                  <a:schemeClr val="accent2"/>
                </a:solidFill>
              </a:rPr>
            </a:br>
            <a:br>
              <a:rPr lang="en-US" altLang="en-US" b="1" u="sng" dirty="0">
                <a:solidFill>
                  <a:schemeClr val="accent2"/>
                </a:solidFill>
              </a:rPr>
            </a:br>
            <a:br>
              <a:rPr lang="en-US" altLang="en-US" b="1" u="sng" dirty="0">
                <a:solidFill>
                  <a:schemeClr val="accent2"/>
                </a:solidFill>
              </a:rPr>
            </a:br>
            <a:r>
              <a:rPr lang="en-US" altLang="en-US" b="1" u="sng" dirty="0">
                <a:solidFill>
                  <a:schemeClr val="accent2"/>
                </a:solidFill>
              </a:rPr>
              <a:t>What is Mental Health? </a:t>
            </a:r>
            <a:endParaRPr lang="en-GB" b="1" u="sng" dirty="0">
              <a:solidFill>
                <a:schemeClr val="accent2"/>
              </a:solidFill>
            </a:endParaRPr>
          </a:p>
        </p:txBody>
      </p:sp>
      <p:pic>
        <p:nvPicPr>
          <p:cNvPr id="4" name="Picture 5" descr="C:\Users\moyasanders\Desktop\MHC\mhc wellness-continuum.png"/>
          <p:cNvPicPr>
            <a:picLocks noGrp="1" noChangeAspect="1" noChangeArrowheads="1"/>
          </p:cNvPicPr>
          <p:nvPr>
            <p:ph idx="1"/>
          </p:nvPr>
        </p:nvPicPr>
        <p:blipFill rotWithShape="1">
          <a:blip r:embed="rId3"/>
          <a:srcRect t="15873" b="14286"/>
          <a:stretch/>
        </p:blipFill>
        <p:spPr>
          <a:xfrm>
            <a:off x="0" y="2348880"/>
            <a:ext cx="9144000" cy="31683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5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E95835-A5B9-4D1A-B5E1-143A1A5A132E}"/>
              </a:ext>
            </a:extLst>
          </p:cNvPr>
          <p:cNvPicPr>
            <a:picLocks noGrp="1" noChangeAspect="1"/>
          </p:cNvPicPr>
          <p:nvPr>
            <p:ph idx="1"/>
          </p:nvPr>
        </p:nvPicPr>
        <p:blipFill>
          <a:blip r:embed="rId3"/>
          <a:stretch>
            <a:fillRect/>
          </a:stretch>
        </p:blipFill>
        <p:spPr>
          <a:xfrm>
            <a:off x="2973908" y="2778292"/>
            <a:ext cx="3196183" cy="2210966"/>
          </a:xfrm>
          <a:prstGeom prst="rect">
            <a:avLst/>
          </a:prstGeom>
        </p:spPr>
      </p:pic>
      <p:sp>
        <p:nvSpPr>
          <p:cNvPr id="4" name="Title 1">
            <a:extLst>
              <a:ext uri="{FF2B5EF4-FFF2-40B4-BE49-F238E27FC236}">
                <a16:creationId xmlns:a16="http://schemas.microsoft.com/office/drawing/2014/main" id="{C525A575-D57F-4F59-A88D-9F1C8238E14B}"/>
              </a:ext>
            </a:extLst>
          </p:cNvPr>
          <p:cNvSpPr>
            <a:spLocks noGrp="1"/>
          </p:cNvSpPr>
          <p:nvPr>
            <p:ph type="title"/>
          </p:nvPr>
        </p:nvSpPr>
        <p:spPr>
          <a:xfrm>
            <a:off x="457200" y="704850"/>
            <a:ext cx="8229600" cy="1143000"/>
          </a:xfrm>
        </p:spPr>
        <p:txBody>
          <a:bodyPr/>
          <a:lstStyle/>
          <a:p>
            <a:pPr algn="ctr">
              <a:defRPr/>
            </a:pPr>
            <a:r>
              <a:rPr lang="en-GB" b="1" u="sng" dirty="0">
                <a:solidFill>
                  <a:schemeClr val="accent2"/>
                </a:solidFill>
              </a:rPr>
              <a:t>What is Resilience? </a:t>
            </a:r>
          </a:p>
        </p:txBody>
      </p:sp>
    </p:spTree>
    <p:extLst>
      <p:ext uri="{BB962C8B-B14F-4D97-AF65-F5344CB8AC3E}">
        <p14:creationId xmlns:p14="http://schemas.microsoft.com/office/powerpoint/2010/main" val="244203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defRPr/>
            </a:pPr>
            <a:r>
              <a:rPr lang="en-GB" b="1" u="sng" dirty="0">
                <a:solidFill>
                  <a:schemeClr val="accent2"/>
                </a:solidFill>
              </a:rPr>
              <a:t>What is Resilience?</a:t>
            </a:r>
          </a:p>
        </p:txBody>
      </p:sp>
      <p:sp>
        <p:nvSpPr>
          <p:cNvPr id="3" name="Content Placeholder 2"/>
          <p:cNvSpPr>
            <a:spLocks noGrp="1"/>
          </p:cNvSpPr>
          <p:nvPr>
            <p:ph idx="1"/>
          </p:nvPr>
        </p:nvSpPr>
        <p:spPr/>
        <p:txBody>
          <a:bodyPr/>
          <a:lstStyle/>
          <a:p>
            <a:pPr>
              <a:defRPr/>
            </a:pPr>
            <a:r>
              <a:rPr lang="en-GB" sz="2800" dirty="0">
                <a:latin typeface="Arial" panose="020B0604020202020204" pitchFamily="34" charset="0"/>
                <a:cs typeface="Arial" panose="020B0604020202020204" pitchFamily="34" charset="0"/>
              </a:rPr>
              <a:t>Resilience: ‘</a:t>
            </a:r>
            <a:r>
              <a:rPr lang="en-GB" sz="2800" i="1" dirty="0">
                <a:latin typeface="Arial" panose="020B0604020202020204" pitchFamily="34" charset="0"/>
                <a:cs typeface="Arial" panose="020B0604020202020204" pitchFamily="34" charset="0"/>
              </a:rPr>
              <a:t>the capacity to recover quickly from difficulties; toughness.’ </a:t>
            </a:r>
            <a:r>
              <a:rPr lang="en-GB" sz="2000" dirty="0">
                <a:latin typeface="Arial" panose="020B0604020202020204" pitchFamily="34" charset="0"/>
                <a:cs typeface="Arial" panose="020B0604020202020204" pitchFamily="34" charset="0"/>
              </a:rPr>
              <a:t>(Oxford English Dictionary)</a:t>
            </a:r>
          </a:p>
          <a:p>
            <a:pPr>
              <a:defRPr/>
            </a:pPr>
            <a:endParaRPr lang="en-GB" sz="2000" dirty="0">
              <a:latin typeface="Arial" panose="020B0604020202020204" pitchFamily="34" charset="0"/>
              <a:cs typeface="Arial" panose="020B0604020202020204" pitchFamily="34" charset="0"/>
            </a:endParaRPr>
          </a:p>
          <a:p>
            <a:pPr>
              <a:defRPr/>
            </a:pPr>
            <a:r>
              <a:rPr lang="en-GB" sz="2800" dirty="0">
                <a:latin typeface="Arial" panose="020B0604020202020204" pitchFamily="34" charset="0"/>
                <a:cs typeface="Arial" panose="020B0604020202020204" pitchFamily="34" charset="0"/>
              </a:rPr>
              <a:t>What Does Resilience Mean to Young People? </a:t>
            </a:r>
            <a:r>
              <a:rPr lang="en-GB" sz="2800" dirty="0">
                <a:latin typeface="Arial" panose="020B0604020202020204" pitchFamily="34" charset="0"/>
                <a:cs typeface="Arial" panose="020B0604020202020204" pitchFamily="34" charset="0"/>
                <a:hlinkClick r:id="rId3"/>
              </a:rPr>
              <a:t>https://youtu.be/4RzHx5rw0f4</a:t>
            </a:r>
            <a:endParaRPr lang="en-GB" sz="2800" dirty="0">
              <a:latin typeface="Arial" panose="020B0604020202020204" pitchFamily="34" charset="0"/>
              <a:cs typeface="Arial" panose="020B0604020202020204" pitchFamily="34" charset="0"/>
            </a:endParaRPr>
          </a:p>
          <a:p>
            <a:pPr>
              <a:defRPr/>
            </a:pPr>
            <a:endParaRPr lang="en-GB" sz="2400" dirty="0">
              <a:latin typeface="Arial" panose="020B0604020202020204" pitchFamily="34" charset="0"/>
              <a:cs typeface="Arial" panose="020B0604020202020204" pitchFamily="34" charset="0"/>
            </a:endParaRPr>
          </a:p>
          <a:p>
            <a:pPr>
              <a:defRPr/>
            </a:pPr>
            <a:r>
              <a:rPr lang="en-GB" sz="2800" dirty="0">
                <a:latin typeface="Arial" panose="020B0604020202020204" pitchFamily="34" charset="0"/>
                <a:cs typeface="Arial" panose="020B0604020202020204" pitchFamily="34" charset="0"/>
              </a:rPr>
              <a:t>Are children today resilient?</a:t>
            </a:r>
          </a:p>
        </p:txBody>
      </p:sp>
      <p:pic>
        <p:nvPicPr>
          <p:cNvPr id="4" name="Picture 3">
            <a:extLst>
              <a:ext uri="{FF2B5EF4-FFF2-40B4-BE49-F238E27FC236}">
                <a16:creationId xmlns:a16="http://schemas.microsoft.com/office/drawing/2014/main" id="{016420DE-59E8-4CCB-A7DC-384B9A762445}"/>
              </a:ext>
            </a:extLst>
          </p:cNvPr>
          <p:cNvPicPr>
            <a:picLocks noChangeAspect="1"/>
          </p:cNvPicPr>
          <p:nvPr/>
        </p:nvPicPr>
        <p:blipFill>
          <a:blip r:embed="rId4"/>
          <a:stretch>
            <a:fillRect/>
          </a:stretch>
        </p:blipFill>
        <p:spPr>
          <a:xfrm>
            <a:off x="7362258" y="792480"/>
            <a:ext cx="1368152" cy="1143000"/>
          </a:xfrm>
          <a:prstGeom prst="rect">
            <a:avLst/>
          </a:prstGeom>
        </p:spPr>
      </p:pic>
      <p:pic>
        <p:nvPicPr>
          <p:cNvPr id="5" name="Picture 4">
            <a:extLst>
              <a:ext uri="{FF2B5EF4-FFF2-40B4-BE49-F238E27FC236}">
                <a16:creationId xmlns:a16="http://schemas.microsoft.com/office/drawing/2014/main" id="{B99F180E-C5EC-4088-B8AC-0EAEDD493666}"/>
              </a:ext>
            </a:extLst>
          </p:cNvPr>
          <p:cNvPicPr>
            <a:picLocks noChangeAspect="1"/>
          </p:cNvPicPr>
          <p:nvPr/>
        </p:nvPicPr>
        <p:blipFill>
          <a:blip r:embed="rId5"/>
          <a:stretch>
            <a:fillRect/>
          </a:stretch>
        </p:blipFill>
        <p:spPr>
          <a:xfrm>
            <a:off x="6012160" y="3917633"/>
            <a:ext cx="2266950" cy="2009775"/>
          </a:xfrm>
          <a:prstGeom prst="rect">
            <a:avLst/>
          </a:prstGeom>
        </p:spPr>
      </p:pic>
    </p:spTree>
    <p:extLst>
      <p:ext uri="{BB962C8B-B14F-4D97-AF65-F5344CB8AC3E}">
        <p14:creationId xmlns:p14="http://schemas.microsoft.com/office/powerpoint/2010/main" val="276939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re Document" ma:contentTypeID="0x010100F0797CA646BC364594023BD6F7CC821700CB698BE9270D2F4FB4C0B2B81DE55EA9" ma:contentTypeVersion="21" ma:contentTypeDescription="" ma:contentTypeScope="" ma:versionID="661c1eef235708aa8b104f9a2326cbec">
  <xsd:schema xmlns:xsd="http://www.w3.org/2001/XMLSchema" xmlns:xs="http://www.w3.org/2001/XMLSchema" xmlns:p="http://schemas.microsoft.com/office/2006/metadata/properties" xmlns:ns2="5a4763a0-f8b4-4352-b99e-949453f59c64" targetNamespace="http://schemas.microsoft.com/office/2006/metadata/properties" ma:root="true" ma:fieldsID="585928a4ac70bfec61b57f6293cc377a" ns2:_="">
    <xsd:import namespace="5a4763a0-f8b4-4352-b99e-949453f59c64"/>
    <xsd:element name="properties">
      <xsd:complexType>
        <xsd:sequence>
          <xsd:element name="documentManagement">
            <xsd:complexType>
              <xsd:all>
                <xsd:element ref="ns2:DocumentAuthor"/>
                <xsd:element ref="ns2:TaxKeywordTaxHTField" minOccurs="0"/>
                <xsd:element ref="ns2:TaxCatchAll" minOccurs="0"/>
                <xsd:element ref="ns2:TaxCatchAllLabel" minOccurs="0"/>
                <xsd:element ref="ns2:DocumentCategory"/>
                <xsd:element ref="ns2:c24b251977ca431c9d410821abf17bbd" minOccurs="0"/>
                <xsd:element ref="ns2:Locality" minOccurs="0"/>
                <xsd:element ref="ns2:StationaryCategor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763a0-f8b4-4352-b99e-949453f59c64" elementFormDefault="qualified">
    <xsd:import namespace="http://schemas.microsoft.com/office/2006/documentManagement/types"/>
    <xsd:import namespace="http://schemas.microsoft.com/office/infopath/2007/PartnerControls"/>
    <xsd:element name="DocumentAuthor" ma:index="2" ma:displayName="Document Author" ma:list="UserInfo"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9" ma:taxonomy="true" ma:internalName="TaxKeywordTaxHTField" ma:taxonomyFieldName="TaxKeyword" ma:displayName="Enterprise Keywords" ma:readOnly="false" ma:fieldId="{23f27201-bee3-471e-b2e7-b64fd8b7ca38}" ma:taxonomyMulti="true" ma:sspId="27b0c2cc-47b2-4ab1-b223-1d481d824d5f"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7337732e-879e-4d18-ab09-d9fdd36d6367}" ma:internalName="TaxCatchAll" ma:showField="CatchAllData"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337732e-879e-4d18-ab09-d9fdd36d6367}" ma:internalName="TaxCatchAllLabel" ma:readOnly="true" ma:showField="CatchAllDataLabel" ma:web="5a4763a0-f8b4-4352-b99e-949453f59c64">
      <xsd:complexType>
        <xsd:complexContent>
          <xsd:extension base="dms:MultiChoiceLookup">
            <xsd:sequence>
              <xsd:element name="Value" type="dms:Lookup" maxOccurs="unbounded" minOccurs="0" nillable="true"/>
            </xsd:sequence>
          </xsd:extension>
        </xsd:complexContent>
      </xsd:complexType>
    </xsd:element>
    <xsd:element name="DocumentCategory" ma:index="14" ma:displayName="Document Category" ma:description="Types of documents available in the organisation" ma:format="Dropdown" ma:internalName="DocumentCategory">
      <xsd:simpleType>
        <xsd:union memberTypes="dms:Text">
          <xsd:simpleType>
            <xsd:restriction base="dms:Choice">
              <xsd:enumeration value="Agenda"/>
              <xsd:enumeration value="Audio Visual"/>
              <xsd:enumeration value="Budget"/>
              <xsd:enumeration value="Contract"/>
              <xsd:enumeration value="Flowchart"/>
              <xsd:enumeration value="Form"/>
              <xsd:enumeration value="Leaflet"/>
              <xsd:enumeration value="Minutes"/>
              <xsd:enumeration value="Newsletter"/>
              <xsd:enumeration value="Plan"/>
              <xsd:enumeration value="Presentation"/>
              <xsd:enumeration value="Project"/>
              <xsd:enumeration value="Poster"/>
              <xsd:enumeration value="Protocol"/>
              <xsd:enumeration value="Report - Annual"/>
              <xsd:enumeration value="Report"/>
              <xsd:enumeration value="Strategy"/>
              <xsd:enumeration value="Survey"/>
              <xsd:enumeration value="Template"/>
              <xsd:enumeration value="Training"/>
              <xsd:enumeration value="User Guide"/>
            </xsd:restriction>
          </xsd:simpleType>
        </xsd:union>
      </xsd:simpleType>
    </xsd:element>
    <xsd:element name="c24b251977ca431c9d410821abf17bbd" ma:index="15" nillable="true" ma:taxonomy="true" ma:internalName="c24b251977ca431c9d410821abf17bbd" ma:taxonomyFieldName="NICETaxonomy" ma:displayName="NICE Taxonomy" ma:default="" ma:fieldId="{c24b2519-77ca-431c-9d41-0821abf17bbd}" ma:sspId="b9de5b05-4a48-465e-aec2-b705e55e9f20" ma:termSetId="390b4082-121f-4258-b030-e6467a935935" ma:anchorId="00000000-0000-0000-0000-000000000000" ma:open="false" ma:isKeyword="false">
      <xsd:complexType>
        <xsd:sequence>
          <xsd:element ref="pc:Terms" minOccurs="0" maxOccurs="1"/>
        </xsd:sequence>
      </xsd:complexType>
    </xsd:element>
    <xsd:element name="Locality" ma:index="17" nillable="true" ma:displayName="Locality" ma:internalName="Locality" ma:readOnly="false">
      <xsd:complexType>
        <xsd:complexContent>
          <xsd:extension base="dms:MultiChoice">
            <xsd:sequence>
              <xsd:element name="Value" maxOccurs="unbounded" minOccurs="0" nillable="true">
                <xsd:simpleType>
                  <xsd:restriction base="dms:Choice">
                    <xsd:enumeration value="East"/>
                    <xsd:enumeration value="West"/>
                    <xsd:enumeration value="Wirral"/>
                    <xsd:enumeration value="Trust Wide"/>
                  </xsd:restriction>
                </xsd:simpleType>
              </xsd:element>
            </xsd:sequence>
          </xsd:extension>
        </xsd:complexContent>
      </xsd:complexType>
    </xsd:element>
    <xsd:element name="StationaryCategories" ma:index="18" nillable="true" ma:displayName="Stationery Category" ma:description="A field to identify stationary categories" ma:format="Dropdown" ma:internalName="StationaryCategories">
      <xsd:simpleType>
        <xsd:restriction base="dms:Choice">
          <xsd:enumeration value="Case notes"/>
          <xsd:enumeration value="Certificate"/>
          <xsd:enumeration value="Complimentary Slip"/>
          <xsd:enumeration value="Fax Header"/>
          <xsd:enumeration value="Flyer"/>
          <xsd:enumeration value="HR"/>
          <xsd:enumeration value="Letter"/>
          <xsd:enumeration value="Memo"/>
          <xsd:enumeration value="Poster"/>
          <xsd:enumeration value="Powerpoint"/>
          <xsd:enumeration value="Programme"/>
          <xsd:enumeration value="Re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ma:index="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Locality xmlns="5a4763a0-f8b4-4352-b99e-949453f59c64">
      <Value>Trust Wide</Value>
    </Locality>
    <c24b251977ca431c9d410821abf17bbd xmlns="5a4763a0-f8b4-4352-b99e-949453f59c64">
      <Terms xmlns="http://schemas.microsoft.com/office/infopath/2007/PartnerControls">
        <TermInfo xmlns="http://schemas.microsoft.com/office/infopath/2007/PartnerControls">
          <TermName xmlns="http://schemas.microsoft.com/office/infopath/2007/PartnerControls">workplace</TermName>
          <TermId xmlns="http://schemas.microsoft.com/office/infopath/2007/PartnerControls">f8c47b89-b734-4dfe-8afa-f1de01cd8db5</TermId>
        </TermInfo>
      </Terms>
    </c24b251977ca431c9d410821abf17bbd>
    <TaxCatchAll xmlns="5a4763a0-f8b4-4352-b99e-949453f59c64">
      <Value>206</Value>
      <Value>865</Value>
      <Value>864</Value>
      <Value>833</Value>
    </TaxCatchAll>
    <DocumentCategory xmlns="5a4763a0-f8b4-4352-b99e-949453f59c64">Template</DocumentCategory>
    <DocumentAuthor xmlns="5a4763a0-f8b4-4352-b99e-949453f59c64">
      <UserInfo>
        <DisplayName/>
        <AccountId>332</AccountId>
        <AccountType/>
      </UserInfo>
    </DocumentAuthor>
    <StationaryCategories xmlns="5a4763a0-f8b4-4352-b99e-949453f59c64">Powerpoint</StationaryCategories>
    <TaxKeywordTaxHTField xmlns="5a4763a0-f8b4-4352-b99e-949453f59c64">
      <Terms xmlns="http://schemas.microsoft.com/office/infopath/2007/PartnerControls"/>
    </TaxKeywordTaxHTField>
  </documentManagement>
</p:properties>
</file>

<file path=customXml/itemProps1.xml><?xml version="1.0" encoding="utf-8"?>
<ds:datastoreItem xmlns:ds="http://schemas.openxmlformats.org/officeDocument/2006/customXml" ds:itemID="{1742F6D9-2BFA-405D-9287-D47EE1904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763a0-f8b4-4352-b99e-949453f59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802A37-DFCD-45B6-8006-3EECAD7BEEED}">
  <ds:schemaRefs>
    <ds:schemaRef ds:uri="http://schemas.microsoft.com/office/2006/metadata/longProperties"/>
  </ds:schemaRefs>
</ds:datastoreItem>
</file>

<file path=customXml/itemProps3.xml><?xml version="1.0" encoding="utf-8"?>
<ds:datastoreItem xmlns:ds="http://schemas.openxmlformats.org/officeDocument/2006/customXml" ds:itemID="{9E0C6D20-9049-48F8-8F94-5D142598D797}">
  <ds:schemaRef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http://www.w3.org/XML/1998/namespace"/>
    <ds:schemaRef ds:uri="5a4763a0-f8b4-4352-b99e-949453f59c6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1244</TotalTime>
  <Words>3244</Words>
  <Application>Microsoft Office PowerPoint</Application>
  <PresentationFormat>On-screen Show (4:3)</PresentationFormat>
  <Paragraphs>243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Constantia</vt:lpstr>
      <vt:lpstr>Helvetica</vt:lpstr>
      <vt:lpstr>Helvetica Neue</vt:lpstr>
      <vt:lpstr>Times New Roman</vt:lpstr>
      <vt:lpstr>Wingdings 2</vt:lpstr>
      <vt:lpstr>Flow</vt:lpstr>
      <vt:lpstr>‘Helping Your Child Thrive’ Workshop for Parents</vt:lpstr>
      <vt:lpstr>Group Rules</vt:lpstr>
      <vt:lpstr>What to Expect from Today…</vt:lpstr>
      <vt:lpstr>PowerPoint Presentation</vt:lpstr>
      <vt:lpstr>What is Positive Mental Health? </vt:lpstr>
      <vt:lpstr>Children with  Additional Needs</vt:lpstr>
      <vt:lpstr>   What is Mental Health? </vt:lpstr>
      <vt:lpstr>What is Resilience? </vt:lpstr>
      <vt:lpstr>What is Resilience?</vt:lpstr>
      <vt:lpstr>Are children resilient today ?</vt:lpstr>
      <vt:lpstr>PowerPoint Presentation</vt:lpstr>
      <vt:lpstr>5 Ways to Mental Wellbeing for parents</vt:lpstr>
      <vt:lpstr>The Stress Bucket</vt:lpstr>
      <vt:lpstr>PowerPoint Presentation</vt:lpstr>
      <vt:lpstr>What Helps?</vt:lpstr>
      <vt:lpstr>Talking About Mental Health</vt:lpstr>
      <vt:lpstr>How to Talk and How to Listen</vt:lpstr>
      <vt:lpstr>How to Help Your Child  Develop Resilience</vt:lpstr>
      <vt:lpstr>CAMHS Referral Criteria</vt:lpstr>
      <vt:lpstr>    Stepped Approach to Supporting Your child</vt:lpstr>
      <vt:lpstr>Mindfulness</vt:lpstr>
      <vt:lpstr>Resources to to help! </vt:lpstr>
      <vt:lpstr>Support for your family</vt:lpstr>
      <vt:lpstr>How confident do you feel now helping your child manage their anxiety or worries?</vt:lpstr>
      <vt:lpstr>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Your Child Thrive’ Workshop for Parents</dc:title>
  <dc:creator>MALONE, Rachel (CHESHIRE AND WIRRAL PARTNERSHIP NHS FOUNDATION TRUST)</dc:creator>
  <cp:lastModifiedBy>CRAIG, Bethany (CHESHIRE AND WIRRAL PARTNERSHIP NHS FOUNDATION TRUST)</cp:lastModifiedBy>
  <cp:revision>73</cp:revision>
  <cp:lastPrinted>2022-03-10T11:40:59Z</cp:lastPrinted>
  <dcterms:created xsi:type="dcterms:W3CDTF">2022-03-08T16:54:27Z</dcterms:created>
  <dcterms:modified xsi:type="dcterms:W3CDTF">2023-04-27T11:52:12Z</dcterms:modified>
</cp:coreProperties>
</file>